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773" r:id="rId4"/>
    <p:sldId id="801" r:id="rId6"/>
    <p:sldId id="745" r:id="rId7"/>
    <p:sldId id="831" r:id="rId8"/>
    <p:sldId id="777" r:id="rId9"/>
    <p:sldId id="778" r:id="rId10"/>
    <p:sldId id="783" r:id="rId11"/>
    <p:sldId id="776" r:id="rId12"/>
    <p:sldId id="832" r:id="rId13"/>
    <p:sldId id="789" r:id="rId14"/>
    <p:sldId id="792" r:id="rId15"/>
    <p:sldId id="782" r:id="rId16"/>
    <p:sldId id="794" r:id="rId17"/>
    <p:sldId id="787" r:id="rId18"/>
    <p:sldId id="796" r:id="rId19"/>
    <p:sldId id="797" r:id="rId20"/>
    <p:sldId id="803" r:id="rId21"/>
  </p:sldIdLst>
  <p:sldSz cx="12196445" cy="6858000"/>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113E6A"/>
    <a:srgbClr val="006BBC"/>
    <a:srgbClr val="363636"/>
    <a:srgbClr val="FAFAFA"/>
    <a:srgbClr val="0F3D68"/>
    <a:srgbClr val="003366"/>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77" autoAdjust="0"/>
    <p:restoredTop sz="94660"/>
  </p:normalViewPr>
  <p:slideViewPr>
    <p:cSldViewPr snapToObjects="1" showGuides="1">
      <p:cViewPr varScale="1">
        <p:scale>
          <a:sx n="58" d="100"/>
          <a:sy n="58" d="100"/>
        </p:scale>
        <p:origin x="738" y="66"/>
      </p:cViewPr>
      <p:guideLst>
        <p:guide orient="horz" pos="2171"/>
        <p:guide pos="372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true" noChangeArrowheads="true"/>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lvl1pPr eaLnBrk="0" hangingPunct="0">
              <a:buFont typeface="Arial" panose="020B0604020202020204" pitchFamily="34" charset="0"/>
              <a:buNone/>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47" name="Rectangle 3"/>
          <p:cNvSpPr>
            <a:spLocks noGrp="true" noChangeArrowheads="true"/>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false" compatLnSpc="true"/>
          <a:lstStyle>
            <a:lvl1pPr algn="r" eaLnBrk="0" hangingPunct="0">
              <a:buFont typeface="Arial" panose="020B0604020202020204" pitchFamily="34" charset="0"/>
              <a:buNone/>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4" name="Rectangle 4"/>
          <p:cNvSpPr>
            <a:spLocks noGrp="true" noRot="true" noChangeAspect="true"/>
          </p:cNvSpPr>
          <p:nvPr>
            <p:ph type="sldImg"/>
          </p:nvPr>
        </p:nvSpPr>
        <p:spPr>
          <a:xfrm>
            <a:off x="1143000" y="685800"/>
            <a:ext cx="4572000" cy="3429000"/>
          </a:xfrm>
          <a:prstGeom prst="rect">
            <a:avLst/>
          </a:prstGeom>
          <a:noFill/>
          <a:ln w="9525">
            <a:noFill/>
          </a:ln>
        </p:spPr>
      </p:sp>
      <p:sp>
        <p:nvSpPr>
          <p:cNvPr id="6149" name="Rectangle 5"/>
          <p:cNvSpPr>
            <a:spLocks noGrp="true" noChangeArrowheads="true"/>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false" compatLnSpc="true"/>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150" name="Rectangle 6"/>
          <p:cNvSpPr>
            <a:spLocks noGrp="true" noChangeArrowheads="true"/>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lvl1pPr eaLnBrk="0" hangingPunct="0">
              <a:buFont typeface="Arial" panose="020B0604020202020204" pitchFamily="34" charset="0"/>
              <a:buNone/>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51" name="Rectangle 7"/>
          <p:cNvSpPr>
            <a:spLocks noGrp="true" noChangeArrowheads="true"/>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false" compatLnSpc="true"/>
          <a:lstStyle/>
          <a:p>
            <a:pPr lvl="0" algn="r" fontAlgn="base">
              <a:buChar char="•"/>
            </a:pPr>
            <a:fld id="{9A0DB2DC-4C9A-4742-B13C-FB6460FD3503}" type="slidenum">
              <a:rPr lang="zh-CN" altLang="en-US" sz="1200" strike="noStrike" noProof="1" dirty="0">
                <a:latin typeface="Arial" panose="020B0604020202020204" pitchFamily="34" charset="0"/>
                <a:ea typeface="宋体" panose="02010600030101010101" pitchFamily="2" charset="-122"/>
                <a:cs typeface="+mn-ea"/>
              </a:rPr>
            </a:fld>
            <a:endParaRPr lang="zh-CN" altLang="en-US" sz="1200" strike="noStrike" noProof="1"/>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true" noRot="true" noChangeAspect="true"/>
          </p:cNvSpPr>
          <p:nvPr>
            <p:ph type="sldImg"/>
          </p:nvPr>
        </p:nvSpPr>
        <p:spPr>
          <a:xfrm>
            <a:off x="381000" y="685800"/>
            <a:ext cx="6096000" cy="3429000"/>
          </a:xfrm>
        </p:spPr>
      </p:sp>
      <p:sp>
        <p:nvSpPr>
          <p:cNvPr id="7170" name="文本占位符 2"/>
          <p:cNvSpPr>
            <a:spLocks noGrp="true"/>
          </p:cNvSpPr>
          <p:nvPr>
            <p:ph type="body"/>
          </p:nvPr>
        </p:nvSpPr>
        <p:spPr/>
        <p:txBody>
          <a:bodyPr wrap="square" lIns="91440" tIns="45720" rIns="91440" bIns="45720" anchor="ctr"/>
          <a:lstStyle/>
          <a:p>
            <a:pPr lvl="0"/>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true" noRot="true" noChangeAspect="true"/>
          </p:cNvSpPr>
          <p:nvPr>
            <p:ph type="sldImg"/>
          </p:nvPr>
        </p:nvSpPr>
        <p:spPr>
          <a:xfrm>
            <a:off x="381000" y="685800"/>
            <a:ext cx="6096000" cy="3429000"/>
          </a:xfrm>
        </p:spPr>
      </p:sp>
      <p:sp>
        <p:nvSpPr>
          <p:cNvPr id="7170" name="文本占位符 2"/>
          <p:cNvSpPr>
            <a:spLocks noGrp="true"/>
          </p:cNvSpPr>
          <p:nvPr>
            <p:ph type="body"/>
          </p:nvPr>
        </p:nvSpPr>
        <p:spPr/>
        <p:txBody>
          <a:bodyPr wrap="square" lIns="91440" tIns="45720" rIns="91440" bIns="45720" anchor="ctr"/>
          <a:lstStyle/>
          <a:p>
            <a:pPr lvl="0"/>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p:nvPr>
        </p:nvSpPr>
        <p:spPr>
          <a:xfrm>
            <a:off x="1524000" y="1122363"/>
            <a:ext cx="9148763" cy="2387600"/>
          </a:xfrm>
        </p:spPr>
        <p:txBody>
          <a:bodyPr anchor="b"/>
          <a:lstStyle>
            <a:lvl1pPr algn="ctr">
              <a:defRPr sz="6000"/>
            </a:lvl1pPr>
          </a:lstStyle>
          <a:p>
            <a:pPr fontAlgn="base"/>
            <a:r>
              <a:rPr lang="zh-CN" altLang="en-US" strike="noStrike" noProof="1"/>
              <a:t>单击此处编辑母版标题样式</a:t>
            </a:r>
            <a:endParaRPr lang="zh-CN" altLang="en-US" strike="noStrike" noProof="1"/>
          </a:p>
        </p:txBody>
      </p:sp>
      <p:sp>
        <p:nvSpPr>
          <p:cNvPr id="3" name="副标题 2"/>
          <p:cNvSpPr>
            <a:spLocks noGrp="true"/>
          </p:cNvSpPr>
          <p:nvPr>
            <p:ph type="subTitle" idx="1"/>
          </p:nvPr>
        </p:nvSpPr>
        <p:spPr>
          <a:xfrm>
            <a:off x="1524000"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457200"/>
            <a:ext cx="3933825" cy="1600200"/>
          </a:xfrm>
        </p:spPr>
        <p:txBody>
          <a:bodyPr anchor="b"/>
          <a:lstStyle>
            <a:lvl1pPr>
              <a:defRPr sz="32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true"/>
          </p:cNvSpPr>
          <p:nvPr>
            <p:ph type="pic" idx="1"/>
          </p:nvPr>
        </p:nvSpPr>
        <p:spPr>
          <a:xfrm>
            <a:off x="5184775" y="987425"/>
            <a:ext cx="6175375" cy="4873625"/>
          </a:xfrm>
        </p:spPr>
        <p:txBody>
          <a:bodyPr vert="horz" wrap="square" lIns="91440" tIns="45720" rIns="91440" bIns="45720" numCol="1" anchor="t" anchorCtr="false" compatLnSpc="true"/>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a:ln>
                <a:noFill/>
              </a:ln>
              <a:solidFill>
                <a:schemeClr val="accent1"/>
              </a:solidFill>
              <a:effectLst/>
              <a:uLnTx/>
              <a:uFillTx/>
              <a:latin typeface="+mn-lt"/>
              <a:ea typeface="+mn-ea"/>
              <a:cs typeface="+mn-cs"/>
            </a:endParaRPr>
          </a:p>
        </p:txBody>
      </p:sp>
      <p:sp>
        <p:nvSpPr>
          <p:cNvPr id="4" name="文本占位符 3"/>
          <p:cNvSpPr>
            <a:spLocks noGrp="true"/>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true"/>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8843963" y="908050"/>
            <a:ext cx="2743200" cy="5218113"/>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true"/>
          </p:cNvSpPr>
          <p:nvPr>
            <p:ph type="body" orient="vert" idx="1"/>
          </p:nvPr>
        </p:nvSpPr>
        <p:spPr>
          <a:xfrm>
            <a:off x="609600" y="908050"/>
            <a:ext cx="8081963" cy="5218113"/>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p:nvPr>
        </p:nvSpPr>
        <p:spPr>
          <a:xfrm>
            <a:off x="1524000" y="1122363"/>
            <a:ext cx="9148763" cy="2387600"/>
          </a:xfrm>
        </p:spPr>
        <p:txBody>
          <a:bodyPr anchor="b"/>
          <a:lstStyle>
            <a:lvl1pPr algn="ctr">
              <a:defRPr sz="6000"/>
            </a:lvl1pPr>
          </a:lstStyle>
          <a:p>
            <a:pPr fontAlgn="base"/>
            <a:r>
              <a:rPr lang="zh-CN" altLang="en-US" strike="noStrike" noProof="1"/>
              <a:t>单击此处编辑母版标题样式</a:t>
            </a:r>
            <a:endParaRPr lang="zh-CN" altLang="en-US" strike="noStrike" noProof="1"/>
          </a:p>
        </p:txBody>
      </p:sp>
      <p:sp>
        <p:nvSpPr>
          <p:cNvPr id="3" name="副标题 2"/>
          <p:cNvSpPr>
            <a:spLocks noGrp="true"/>
          </p:cNvSpPr>
          <p:nvPr>
            <p:ph type="subTitle" idx="1"/>
          </p:nvPr>
        </p:nvSpPr>
        <p:spPr>
          <a:xfrm>
            <a:off x="1524000"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true"/>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1709738"/>
            <a:ext cx="10520363" cy="2852737"/>
          </a:xfrm>
        </p:spPr>
        <p:txBody>
          <a:bodyPr anchor="b"/>
          <a:lstStyle>
            <a:lvl1pPr>
              <a:defRPr sz="60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true"/>
          </p:cNvSpPr>
          <p:nvPr>
            <p:ph type="body" idx="1"/>
          </p:nvPr>
        </p:nvSpPr>
        <p:spPr>
          <a:xfrm>
            <a:off x="831850" y="4589463"/>
            <a:ext cx="1052036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true"/>
          </p:cNvSpPr>
          <p:nvPr>
            <p:ph sz="half" idx="1"/>
          </p:nvPr>
        </p:nvSpPr>
        <p:spPr>
          <a:xfrm>
            <a:off x="609600" y="1600200"/>
            <a:ext cx="5411788" cy="452596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true"/>
          </p:cNvSpPr>
          <p:nvPr>
            <p:ph sz="half" idx="2"/>
          </p:nvPr>
        </p:nvSpPr>
        <p:spPr>
          <a:xfrm>
            <a:off x="6173788" y="1600200"/>
            <a:ext cx="5413375" cy="452596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20362"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true"/>
          </p:cNvSpPr>
          <p:nvPr>
            <p:ph type="body" idx="1"/>
          </p:nvPr>
        </p:nvSpPr>
        <p:spPr>
          <a:xfrm>
            <a:off x="839788" y="1681163"/>
            <a:ext cx="51593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true"/>
          </p:cNvSpPr>
          <p:nvPr>
            <p:ph sz="half" idx="2"/>
          </p:nvPr>
        </p:nvSpPr>
        <p:spPr>
          <a:xfrm>
            <a:off x="839788" y="2505075"/>
            <a:ext cx="5159375" cy="368458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true"/>
          </p:cNvSpPr>
          <p:nvPr>
            <p:ph type="body" sz="quarter" idx="3"/>
          </p:nvPr>
        </p:nvSpPr>
        <p:spPr>
          <a:xfrm>
            <a:off x="6175375" y="1681163"/>
            <a:ext cx="51847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true"/>
          </p:cNvSpPr>
          <p:nvPr>
            <p:ph sz="quarter" idx="4"/>
          </p:nvPr>
        </p:nvSpPr>
        <p:spPr>
          <a:xfrm>
            <a:off x="6175375" y="2505075"/>
            <a:ext cx="5184775" cy="368458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true"/>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457200"/>
            <a:ext cx="3933825" cy="1600200"/>
          </a:xfrm>
        </p:spPr>
        <p:txBody>
          <a:bodyPr anchor="b"/>
          <a:lstStyle>
            <a:lvl1pPr>
              <a:defRPr sz="32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true"/>
          </p:cNvSpPr>
          <p:nvPr>
            <p:ph idx="1"/>
          </p:nvPr>
        </p:nvSpPr>
        <p:spPr>
          <a:xfrm>
            <a:off x="5184775" y="987425"/>
            <a:ext cx="617537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true"/>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457200"/>
            <a:ext cx="3933825" cy="1600200"/>
          </a:xfrm>
        </p:spPr>
        <p:txBody>
          <a:bodyPr anchor="b"/>
          <a:lstStyle>
            <a:lvl1pPr>
              <a:defRPr sz="32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true"/>
          </p:cNvSpPr>
          <p:nvPr>
            <p:ph type="pic" idx="1"/>
          </p:nvPr>
        </p:nvSpPr>
        <p:spPr>
          <a:xfrm>
            <a:off x="5184775" y="987425"/>
            <a:ext cx="6175375" cy="4873625"/>
          </a:xfrm>
        </p:spPr>
        <p:txBody>
          <a:bodyPr vert="horz" wrap="square" lIns="91440" tIns="45720" rIns="91440" bIns="45720" numCol="1" anchor="t" anchorCtr="false" compatLnSpc="true"/>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a:ln>
                <a:noFill/>
              </a:ln>
              <a:solidFill>
                <a:schemeClr val="accent1"/>
              </a:solidFill>
              <a:effectLst/>
              <a:uLnTx/>
              <a:uFillTx/>
              <a:latin typeface="+mn-lt"/>
              <a:ea typeface="+mn-ea"/>
              <a:cs typeface="+mn-cs"/>
            </a:endParaRPr>
          </a:p>
        </p:txBody>
      </p:sp>
      <p:sp>
        <p:nvSpPr>
          <p:cNvPr id="4" name="文本占位符 3"/>
          <p:cNvSpPr>
            <a:spLocks noGrp="true"/>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true"/>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8843963" y="908050"/>
            <a:ext cx="2743200" cy="5218113"/>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true"/>
          </p:cNvSpPr>
          <p:nvPr>
            <p:ph type="body" orient="vert" idx="1"/>
          </p:nvPr>
        </p:nvSpPr>
        <p:spPr>
          <a:xfrm>
            <a:off x="609600" y="908050"/>
            <a:ext cx="8081963" cy="5218113"/>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1709738"/>
            <a:ext cx="10520363" cy="2852737"/>
          </a:xfrm>
        </p:spPr>
        <p:txBody>
          <a:bodyPr anchor="b"/>
          <a:lstStyle>
            <a:lvl1pPr>
              <a:defRPr sz="60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true"/>
          </p:cNvSpPr>
          <p:nvPr>
            <p:ph type="body" idx="1"/>
          </p:nvPr>
        </p:nvSpPr>
        <p:spPr>
          <a:xfrm>
            <a:off x="831850" y="4589463"/>
            <a:ext cx="1052036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true"/>
          </p:cNvSpPr>
          <p:nvPr>
            <p:ph sz="half" idx="1"/>
          </p:nvPr>
        </p:nvSpPr>
        <p:spPr>
          <a:xfrm>
            <a:off x="609600" y="1600200"/>
            <a:ext cx="5411788" cy="452596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true"/>
          </p:cNvSpPr>
          <p:nvPr>
            <p:ph sz="half" idx="2"/>
          </p:nvPr>
        </p:nvSpPr>
        <p:spPr>
          <a:xfrm>
            <a:off x="6173788" y="1600200"/>
            <a:ext cx="5413375" cy="452596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20362"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true"/>
          </p:cNvSpPr>
          <p:nvPr>
            <p:ph type="body" idx="1"/>
          </p:nvPr>
        </p:nvSpPr>
        <p:spPr>
          <a:xfrm>
            <a:off x="839788" y="1681163"/>
            <a:ext cx="51593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true"/>
          </p:cNvSpPr>
          <p:nvPr>
            <p:ph sz="half" idx="2"/>
          </p:nvPr>
        </p:nvSpPr>
        <p:spPr>
          <a:xfrm>
            <a:off x="839788" y="2505075"/>
            <a:ext cx="5159375" cy="368458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true"/>
          </p:cNvSpPr>
          <p:nvPr>
            <p:ph type="body" sz="quarter" idx="3"/>
          </p:nvPr>
        </p:nvSpPr>
        <p:spPr>
          <a:xfrm>
            <a:off x="6175375" y="1681163"/>
            <a:ext cx="51847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true"/>
          </p:cNvSpPr>
          <p:nvPr>
            <p:ph sz="quarter" idx="4"/>
          </p:nvPr>
        </p:nvSpPr>
        <p:spPr>
          <a:xfrm>
            <a:off x="6175375" y="2505075"/>
            <a:ext cx="5184775" cy="368458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pPr fontAlgn="base"/>
            <a:r>
              <a:rPr lang="zh-CN" altLang="en-US" strike="noStrike" noProof="1"/>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false">
          <a:blip r:embed="rId2" cstate="print"/>
          <a:stretch>
            <a:fillRect/>
          </a:stretch>
        </a:blipFill>
        <a:effectLst/>
      </p:bgPr>
    </p:bg>
    <p:spTree>
      <p:nvGrpSpPr>
        <p:cNvPr id="1" name=""/>
        <p:cNvGrpSpPr/>
        <p:nvPr/>
      </p:nvGrpSpPr>
      <p:grpSpPr>
        <a:xfrm>
          <a:off x="0" y="0"/>
          <a:ext cx="0" cy="0"/>
          <a:chOff x="0" y="0"/>
          <a:chExt cx="0" cy="0"/>
        </a:xfrm>
      </p:grpSpPr>
      <p:pic>
        <p:nvPicPr>
          <p:cNvPr id="3074" name="图片 3"/>
          <p:cNvPicPr>
            <a:picLocks noChangeAspect="true"/>
          </p:cNvPicPr>
          <p:nvPr userDrawn="true"/>
        </p:nvPicPr>
        <p:blipFill>
          <a:blip r:embed="rId3" cstate="print"/>
          <a:srcRect t="14301" b="13251"/>
          <a:stretch>
            <a:fillRect/>
          </a:stretch>
        </p:blipFill>
        <p:spPr>
          <a:xfrm>
            <a:off x="0" y="0"/>
            <a:ext cx="12196763" cy="6858000"/>
          </a:xfrm>
          <a:prstGeom prst="rect">
            <a:avLst/>
          </a:prstGeom>
          <a:noFill/>
          <a:ln w="9525">
            <a:noFill/>
          </a:ln>
        </p:spPr>
      </p:pic>
      <p:sp>
        <p:nvSpPr>
          <p:cNvPr id="5" name="矩形 4"/>
          <p:cNvSpPr>
            <a:spLocks noChangeArrowheads="true"/>
          </p:cNvSpPr>
          <p:nvPr/>
        </p:nvSpPr>
        <p:spPr bwMode="auto">
          <a:xfrm>
            <a:off x="0" y="0"/>
            <a:ext cx="12196763" cy="6858000"/>
          </a:xfrm>
          <a:prstGeom prst="rect">
            <a:avLst/>
          </a:prstGeom>
          <a:solidFill>
            <a:srgbClr val="003366">
              <a:alpha val="85881"/>
            </a:srgbClr>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bg>
      <p:bgPr>
        <a:blipFill rotWithShape="false">
          <a:blip r:embed="rId2" cstate="print"/>
          <a:stretch>
            <a:fillRect/>
          </a:stretch>
        </a:blipFill>
        <a:effectLst/>
      </p:bgPr>
    </p:bg>
    <p:spTree>
      <p:nvGrpSpPr>
        <p:cNvPr id="1" name=""/>
        <p:cNvGrpSpPr/>
        <p:nvPr/>
      </p:nvGrpSpPr>
      <p:grpSpPr>
        <a:xfrm>
          <a:off x="0" y="0"/>
          <a:ext cx="0" cy="0"/>
          <a:chOff x="0" y="0"/>
          <a:chExt cx="0" cy="0"/>
        </a:xfrm>
      </p:grpSpPr>
      <p:pic>
        <p:nvPicPr>
          <p:cNvPr id="4098" name="图片 3"/>
          <p:cNvPicPr>
            <a:picLocks noChangeAspect="true"/>
          </p:cNvPicPr>
          <p:nvPr userDrawn="true"/>
        </p:nvPicPr>
        <p:blipFill>
          <a:blip r:embed="rId3" cstate="print"/>
          <a:srcRect t="14301" b="13251"/>
          <a:stretch>
            <a:fillRect/>
          </a:stretch>
        </p:blipFill>
        <p:spPr>
          <a:xfrm>
            <a:off x="0" y="0"/>
            <a:ext cx="12196763" cy="6858000"/>
          </a:xfrm>
          <a:prstGeom prst="rect">
            <a:avLst/>
          </a:prstGeom>
          <a:noFill/>
          <a:ln w="9525">
            <a:noFill/>
          </a:ln>
        </p:spPr>
      </p:pic>
      <p:sp>
        <p:nvSpPr>
          <p:cNvPr id="5" name="矩形 4"/>
          <p:cNvSpPr>
            <a:spLocks noChangeArrowheads="true"/>
          </p:cNvSpPr>
          <p:nvPr/>
        </p:nvSpPr>
        <p:spPr bwMode="auto">
          <a:xfrm>
            <a:off x="0" y="0"/>
            <a:ext cx="12196763" cy="6858000"/>
          </a:xfrm>
          <a:prstGeom prst="rect">
            <a:avLst/>
          </a:prstGeom>
          <a:solidFill>
            <a:srgbClr val="003366">
              <a:alpha val="85881"/>
            </a:srgbClr>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矩形 5"/>
          <p:cNvSpPr>
            <a:spLocks noChangeArrowheads="true"/>
          </p:cNvSpPr>
          <p:nvPr/>
        </p:nvSpPr>
        <p:spPr bwMode="auto">
          <a:xfrm>
            <a:off x="5522913" y="0"/>
            <a:ext cx="6673850" cy="6858000"/>
          </a:xfrm>
          <a:prstGeom prst="rect">
            <a:avLst/>
          </a:prstGeom>
          <a:solidFill>
            <a:srgbClr val="F8F8F8"/>
          </a:solid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457200"/>
            <a:ext cx="3933825" cy="1600200"/>
          </a:xfrm>
        </p:spPr>
        <p:txBody>
          <a:bodyPr anchor="b"/>
          <a:lstStyle>
            <a:lvl1pPr>
              <a:defRPr sz="32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true"/>
          </p:cNvSpPr>
          <p:nvPr>
            <p:ph idx="1"/>
          </p:nvPr>
        </p:nvSpPr>
        <p:spPr>
          <a:xfrm>
            <a:off x="5184775" y="987425"/>
            <a:ext cx="617537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true"/>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image" Target="../media/image3.jpeg"/><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false">
          <a:blip r:embed="rId13" cstate="print"/>
          <a:stretch>
            <a:fillRect/>
          </a:stretch>
        </a:blipFill>
        <a:effectLst/>
      </p:bgPr>
    </p:bg>
    <p:spTree>
      <p:nvGrpSpPr>
        <p:cNvPr id="1" name=""/>
        <p:cNvGrpSpPr/>
        <p:nvPr/>
      </p:nvGrpSpPr>
      <p:grpSpPr>
        <a:xfrm>
          <a:off x="0" y="0"/>
          <a:ext cx="0" cy="0"/>
          <a:chOff x="0" y="0"/>
          <a:chExt cx="0" cy="0"/>
        </a:xfrm>
      </p:grpSpPr>
      <p:sp>
        <p:nvSpPr>
          <p:cNvPr id="1026" name="Rectangle 2"/>
          <p:cNvSpPr>
            <a:spLocks noGrp="true"/>
          </p:cNvSpPr>
          <p:nvPr>
            <p:ph type="title"/>
          </p:nvPr>
        </p:nvSpPr>
        <p:spPr>
          <a:xfrm>
            <a:off x="609600" y="908050"/>
            <a:ext cx="10977563" cy="635000"/>
          </a:xfrm>
          <a:prstGeom prst="rect">
            <a:avLst/>
          </a:prstGeom>
          <a:noFill/>
          <a:ln w="9525">
            <a:noFill/>
          </a:ln>
        </p:spPr>
        <p:txBody>
          <a:bodyPr anchor="ctr"/>
          <a:lstStyle/>
          <a:p>
            <a:pPr lvl="0"/>
            <a:r>
              <a:rPr lang="zh-CN" altLang="zh-CN" dirty="0"/>
              <a:t>单击此处编辑母版标题样式</a:t>
            </a:r>
            <a:endParaRPr lang="zh-CN" altLang="zh-CN" dirty="0"/>
          </a:p>
        </p:txBody>
      </p:sp>
      <p:sp>
        <p:nvSpPr>
          <p:cNvPr id="1027" name="Rectangle 3"/>
          <p:cNvSpPr>
            <a:spLocks noGrp="true"/>
          </p:cNvSpPr>
          <p:nvPr>
            <p:ph type="body"/>
          </p:nvPr>
        </p:nvSpPr>
        <p:spPr>
          <a:xfrm>
            <a:off x="609600" y="1600200"/>
            <a:ext cx="10977563" cy="4525963"/>
          </a:xfrm>
          <a:prstGeom prst="rect">
            <a:avLst/>
          </a:prstGeom>
          <a:noFill/>
          <a:ln w="9525">
            <a:noFill/>
          </a:ln>
        </p:spPr>
        <p:txBody>
          <a:bodyPr anchor="t"/>
          <a:lstStyle/>
          <a:p>
            <a:pPr lvl="0" indent="-342900"/>
            <a:r>
              <a:rPr lang="zh-CN" altLang="zh-CN" dirty="0"/>
              <a:t>单击此处编辑母版文本样式</a:t>
            </a:r>
            <a:endParaRPr lang="zh-CN" altLang="zh-CN" dirty="0"/>
          </a:p>
          <a:p>
            <a:pPr lvl="1" indent="-285750"/>
            <a:r>
              <a:rPr lang="zh-CN" altLang="zh-CN" dirty="0"/>
              <a:t>第二级</a:t>
            </a:r>
            <a:endParaRPr lang="zh-CN"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spcBef>
          <a:spcPct val="0"/>
        </a:spcBef>
        <a:spcAft>
          <a:spcPct val="0"/>
        </a:spcAft>
        <a:defRPr sz="2400" kern="12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accent1"/>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false">
          <a:blip r:embed="rId12" cstate="print"/>
          <a:stretch>
            <a:fillRect/>
          </a:stretch>
        </a:blipFill>
        <a:effectLst/>
      </p:bgPr>
    </p:bg>
    <p:spTree>
      <p:nvGrpSpPr>
        <p:cNvPr id="1" name=""/>
        <p:cNvGrpSpPr/>
        <p:nvPr/>
      </p:nvGrpSpPr>
      <p:grpSpPr>
        <a:xfrm>
          <a:off x="0" y="0"/>
          <a:ext cx="0" cy="0"/>
          <a:chOff x="0" y="0"/>
          <a:chExt cx="0" cy="0"/>
        </a:xfrm>
      </p:grpSpPr>
      <p:sp>
        <p:nvSpPr>
          <p:cNvPr id="3074" name="矩形 3"/>
          <p:cNvSpPr>
            <a:spLocks noChangeArrowheads="true"/>
          </p:cNvSpPr>
          <p:nvPr/>
        </p:nvSpPr>
        <p:spPr bwMode="auto">
          <a:xfrm>
            <a:off x="11582400" y="6381750"/>
            <a:ext cx="492125" cy="396875"/>
          </a:xfrm>
          <a:prstGeom prst="rect">
            <a:avLst/>
          </a:prstGeom>
          <a:solidFill>
            <a:srgbClr val="0F3D68"/>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5" name="TextBox 4"/>
          <p:cNvSpPr txBox="true"/>
          <p:nvPr/>
        </p:nvSpPr>
        <p:spPr>
          <a:xfrm>
            <a:off x="11609388" y="6410325"/>
            <a:ext cx="436562" cy="339725"/>
          </a:xfrm>
          <a:prstGeom prst="rect">
            <a:avLst/>
          </a:prstGeom>
          <a:noFill/>
          <a:ln w="9525">
            <a:noFill/>
          </a:ln>
        </p:spPr>
        <p:txBody>
          <a:bodyPr wrap="none" anchor="t">
            <a:spAutoFit/>
          </a:bodyPr>
          <a:lstStyle/>
          <a:p>
            <a:pPr lvl="0" indent="0" algn="ctr"/>
            <a:fld id="{9A0DB2DC-4C9A-4742-B13C-FB6460FD3503}" type="slidenum">
              <a:rPr lang="zh-CN" altLang="en-US" sz="1600" dirty="0">
                <a:solidFill>
                  <a:schemeClr val="accent2"/>
                </a:solidFill>
                <a:latin typeface="Arial" panose="020B0604020202020204" pitchFamily="34" charset="0"/>
                <a:ea typeface="宋体" panose="02010600030101010101" pitchFamily="2" charset="-122"/>
              </a:rPr>
            </a:fld>
            <a:endParaRPr lang="zh-CN" altLang="en-US" sz="1600" dirty="0">
              <a:solidFill>
                <a:schemeClr val="accent2"/>
              </a:solidFill>
              <a:latin typeface="Arial" panose="020B0604020202020204" pitchFamily="34" charset="0"/>
              <a:ea typeface="宋体" panose="02010600030101010101" pitchFamily="2" charset="-122"/>
            </a:endParaRPr>
          </a:p>
        </p:txBody>
      </p:sp>
      <p:sp>
        <p:nvSpPr>
          <p:cNvPr id="2052" name="Rectangle 2"/>
          <p:cNvSpPr>
            <a:spLocks noGrp="true"/>
          </p:cNvSpPr>
          <p:nvPr>
            <p:ph type="title"/>
          </p:nvPr>
        </p:nvSpPr>
        <p:spPr>
          <a:xfrm>
            <a:off x="609600" y="908050"/>
            <a:ext cx="10977563" cy="635000"/>
          </a:xfrm>
          <a:prstGeom prst="rect">
            <a:avLst/>
          </a:prstGeom>
          <a:noFill/>
          <a:ln w="9525">
            <a:noFill/>
          </a:ln>
        </p:spPr>
        <p:txBody>
          <a:bodyPr anchor="ctr"/>
          <a:lstStyle/>
          <a:p>
            <a:pPr lvl="0"/>
            <a:r>
              <a:rPr lang="zh-CN" altLang="zh-CN" dirty="0"/>
              <a:t>单击此处编辑母版标题样式</a:t>
            </a:r>
            <a:endParaRPr lang="zh-CN" altLang="zh-CN" dirty="0"/>
          </a:p>
        </p:txBody>
      </p:sp>
      <p:sp>
        <p:nvSpPr>
          <p:cNvPr id="2053" name="Rectangle 3"/>
          <p:cNvSpPr>
            <a:spLocks noGrp="true"/>
          </p:cNvSpPr>
          <p:nvPr>
            <p:ph type="body"/>
          </p:nvPr>
        </p:nvSpPr>
        <p:spPr>
          <a:xfrm>
            <a:off x="609600" y="1600200"/>
            <a:ext cx="10977563" cy="4525963"/>
          </a:xfrm>
          <a:prstGeom prst="rect">
            <a:avLst/>
          </a:prstGeom>
          <a:noFill/>
          <a:ln w="9525">
            <a:noFill/>
          </a:ln>
        </p:spPr>
        <p:txBody>
          <a:bodyPr anchor="t"/>
          <a:lstStyle/>
          <a:p>
            <a:pPr lvl="0" indent="-342900"/>
            <a:r>
              <a:rPr lang="zh-CN" altLang="zh-CN" dirty="0"/>
              <a:t>单击此处编辑母版文本样式</a:t>
            </a:r>
            <a:endParaRPr lang="zh-CN" altLang="zh-CN" dirty="0"/>
          </a:p>
          <a:p>
            <a:pPr lvl="1" indent="-285750"/>
            <a:r>
              <a:rPr lang="zh-CN" altLang="zh-CN" dirty="0"/>
              <a:t>第二级</a:t>
            </a:r>
            <a:endParaRPr lang="zh-CN" altLang="zh-CN" dirty="0"/>
          </a:p>
        </p:txBody>
      </p:sp>
      <p:sp>
        <p:nvSpPr>
          <p:cNvPr id="2054" name="矩形 1"/>
          <p:cNvSpPr>
            <a:spLocks noChangeArrowheads="true"/>
          </p:cNvSpPr>
          <p:nvPr/>
        </p:nvSpPr>
        <p:spPr bwMode="auto">
          <a:xfrm>
            <a:off x="0" y="6713538"/>
            <a:ext cx="12196763" cy="144463"/>
          </a:xfrm>
          <a:prstGeom prst="rect">
            <a:avLst/>
          </a:prstGeom>
          <a:solidFill>
            <a:srgbClr val="0F3D68"/>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p:cTn id="7" dur="400" fill="hold"/>
                                        <p:tgtEl>
                                          <p:spTgt spid="3075"/>
                                        </p:tgtEl>
                                        <p:attrNameLst>
                                          <p:attrName>ppt_w</p:attrName>
                                        </p:attrNameLst>
                                      </p:cBhvr>
                                      <p:tavLst>
                                        <p:tav tm="0">
                                          <p:val>
                                            <p:fltVal val="0"/>
                                          </p:val>
                                        </p:tav>
                                        <p:tav tm="100000">
                                          <p:val>
                                            <p:strVal val="#ppt_w"/>
                                          </p:val>
                                        </p:tav>
                                      </p:tavLst>
                                    </p:anim>
                                    <p:anim calcmode="lin" valueType="num">
                                      <p:cBhvr>
                                        <p:cTn id="8" dur="400" fill="hold"/>
                                        <p:tgtEl>
                                          <p:spTgt spid="3075"/>
                                        </p:tgtEl>
                                        <p:attrNameLst>
                                          <p:attrName>ppt_h</p:attrName>
                                        </p:attrNameLst>
                                      </p:cBhvr>
                                      <p:tavLst>
                                        <p:tav tm="0">
                                          <p:val>
                                            <p:fltVal val="0"/>
                                          </p:val>
                                        </p:tav>
                                        <p:tav tm="100000">
                                          <p:val>
                                            <p:strVal val="#ppt_h"/>
                                          </p:val>
                                        </p:tav>
                                      </p:tavLst>
                                    </p:anim>
                                    <p:anim calcmode="lin" valueType="num">
                                      <p:cBhvr>
                                        <p:cTn id="9" dur="400" fill="hold"/>
                                        <p:tgtEl>
                                          <p:spTgt spid="3075"/>
                                        </p:tgtEl>
                                        <p:attrNameLst>
                                          <p:attrName>style.rotation</p:attrName>
                                        </p:attrNameLst>
                                      </p:cBhvr>
                                      <p:tavLst>
                                        <p:tav tm="0">
                                          <p:val>
                                            <p:fltVal val="90"/>
                                          </p:val>
                                        </p:tav>
                                        <p:tav tm="100000">
                                          <p:val>
                                            <p:fltVal val="0"/>
                                          </p:val>
                                        </p:tav>
                                      </p:tavLst>
                                    </p:anim>
                                    <p:animEffect transition="in" filter="fade">
                                      <p:cBhvr>
                                        <p:cTn id="10" dur="4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p:bldLst>
  </p:timing>
  <p:hf sldNum="0" hdr="0" ftr="0" dt="0"/>
  <p:txStyles>
    <p:titleStyle>
      <a:lvl1pPr algn="l" rtl="0" eaLnBrk="0" fontAlgn="base" hangingPunct="0">
        <a:spcBef>
          <a:spcPct val="0"/>
        </a:spcBef>
        <a:spcAft>
          <a:spcPct val="0"/>
        </a:spcAft>
        <a:defRPr sz="2400" kern="12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accent1"/>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3" Type="http://schemas.openxmlformats.org/officeDocument/2006/relationships/slideLayout" Target="../slideLayouts/slideLayout19.xml"/><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false">
          <a:blip r:embed="rId1" cstate="print"/>
          <a:stretch>
            <a:fillRect/>
          </a:stretch>
        </a:blipFill>
        <a:effectLst/>
      </p:bgPr>
    </p:bg>
    <p:spTree>
      <p:nvGrpSpPr>
        <p:cNvPr id="1" name=""/>
        <p:cNvGrpSpPr/>
        <p:nvPr/>
      </p:nvGrpSpPr>
      <p:grpSpPr>
        <a:xfrm>
          <a:off x="0" y="0"/>
          <a:ext cx="0" cy="0"/>
          <a:chOff x="0" y="0"/>
          <a:chExt cx="0" cy="0"/>
        </a:xfrm>
      </p:grpSpPr>
      <p:sp>
        <p:nvSpPr>
          <p:cNvPr id="7171" name="Rectangle 3"/>
          <p:cNvSpPr txBox="true"/>
          <p:nvPr/>
        </p:nvSpPr>
        <p:spPr>
          <a:xfrm>
            <a:off x="769938" y="2311400"/>
            <a:ext cx="10728325" cy="817563"/>
          </a:xfrm>
          <a:prstGeom prst="rect">
            <a:avLst/>
          </a:prstGeom>
          <a:noFill/>
          <a:ln w="9525">
            <a:noFill/>
          </a:ln>
        </p:spPr>
        <p:txBody>
          <a:bodyPr anchor="ctr"/>
          <a:lstStyle/>
          <a:p>
            <a:pPr algn="ctr"/>
            <a:r>
              <a:rPr lang="zh-CN" altLang="en-US" sz="6000" b="1" dirty="0">
                <a:solidFill>
                  <a:schemeClr val="accent2"/>
                </a:solidFill>
                <a:latin typeface="SimSun" panose="02010600030101010101" pitchFamily="2" charset="-122"/>
                <a:ea typeface="SimSun" panose="02010600030101010101" pitchFamily="2" charset="-122"/>
              </a:rPr>
              <a:t>北京航空航天大学</a:t>
            </a:r>
            <a:endParaRPr lang="zh-CN" altLang="en-US" sz="6000" b="1" dirty="0">
              <a:solidFill>
                <a:schemeClr val="accent2"/>
              </a:solidFill>
              <a:latin typeface="SimSun" panose="02010600030101010101" pitchFamily="2" charset="-122"/>
              <a:ea typeface="SimSun" panose="02010600030101010101" pitchFamily="2" charset="-122"/>
            </a:endParaRPr>
          </a:p>
        </p:txBody>
      </p:sp>
      <p:sp>
        <p:nvSpPr>
          <p:cNvPr id="7175" name="圆角矩形 42"/>
          <p:cNvSpPr/>
          <p:nvPr/>
        </p:nvSpPr>
        <p:spPr>
          <a:xfrm>
            <a:off x="6224588" y="4929188"/>
            <a:ext cx="1617662" cy="452437"/>
          </a:xfrm>
          <a:prstGeom prst="roundRect">
            <a:avLst>
              <a:gd name="adj" fmla="val 16667"/>
            </a:avLst>
          </a:prstGeom>
          <a:solidFill>
            <a:srgbClr val="0070C0"/>
          </a:solidFill>
          <a:ln w="9525">
            <a:noFill/>
          </a:ln>
        </p:spPr>
        <p:txBody>
          <a:bodyPr anchor="t"/>
          <a:lstStyle/>
          <a:p>
            <a:endParaRPr lang="zh-CN" altLang="en-US" sz="2400" dirty="0">
              <a:solidFill>
                <a:schemeClr val="accent2"/>
              </a:solidFill>
              <a:latin typeface="Arial" panose="020B0604020202020204" pitchFamily="34" charset="0"/>
              <a:ea typeface="宋体" panose="02010600030101010101" pitchFamily="2" charset="-122"/>
            </a:endParaRPr>
          </a:p>
        </p:txBody>
      </p:sp>
      <p:sp>
        <p:nvSpPr>
          <p:cNvPr id="7176" name="TextBox 43"/>
          <p:cNvSpPr txBox="true"/>
          <p:nvPr/>
        </p:nvSpPr>
        <p:spPr>
          <a:xfrm>
            <a:off x="4611688" y="4824413"/>
            <a:ext cx="1485900" cy="645160"/>
          </a:xfrm>
          <a:prstGeom prst="rect">
            <a:avLst/>
          </a:prstGeom>
          <a:noFill/>
          <a:ln w="9525">
            <a:noFill/>
          </a:ln>
        </p:spPr>
        <p:txBody>
          <a:bodyPr anchor="t">
            <a:spAutoFit/>
          </a:bodyPr>
          <a:lstStyle/>
          <a:p>
            <a:pPr>
              <a:lnSpc>
                <a:spcPct val="150000"/>
              </a:lnSpc>
            </a:pPr>
            <a:r>
              <a:rPr lang="en-US" altLang="en-US" sz="2400" dirty="0">
                <a:solidFill>
                  <a:schemeClr val="accent2"/>
                </a:solidFill>
                <a:latin typeface="SimSun" panose="02010600030101010101" pitchFamily="2" charset="-122"/>
                <a:ea typeface="SimSun" panose="02010600030101010101" pitchFamily="2" charset="-122"/>
              </a:rPr>
              <a:t>曲硕</a:t>
            </a:r>
            <a:endParaRPr lang="en-US" altLang="en-US" sz="2400" dirty="0">
              <a:solidFill>
                <a:schemeClr val="accent2"/>
              </a:solidFill>
              <a:latin typeface="SimSun" panose="02010600030101010101" pitchFamily="2" charset="-122"/>
              <a:ea typeface="SimSun" panose="02010600030101010101" pitchFamily="2" charset="-122"/>
            </a:endParaRPr>
          </a:p>
        </p:txBody>
      </p:sp>
      <p:sp>
        <p:nvSpPr>
          <p:cNvPr id="7177" name="TextBox 44"/>
          <p:cNvSpPr txBox="true"/>
          <p:nvPr/>
        </p:nvSpPr>
        <p:spPr>
          <a:xfrm>
            <a:off x="8007350" y="4824413"/>
            <a:ext cx="1690688" cy="645160"/>
          </a:xfrm>
          <a:prstGeom prst="rect">
            <a:avLst/>
          </a:prstGeom>
          <a:noFill/>
          <a:ln w="9525">
            <a:noFill/>
          </a:ln>
        </p:spPr>
        <p:txBody>
          <a:bodyPr anchor="t">
            <a:spAutoFit/>
          </a:bodyPr>
          <a:lstStyle/>
          <a:p>
            <a:pPr>
              <a:lnSpc>
                <a:spcPct val="150000"/>
              </a:lnSpc>
            </a:pPr>
            <a:r>
              <a:rPr lang="en-US" altLang="zh-CN" sz="2400" dirty="0">
                <a:solidFill>
                  <a:schemeClr val="accent2"/>
                </a:solidFill>
                <a:latin typeface="SimSun" panose="02010600030101010101" pitchFamily="2" charset="-122"/>
                <a:ea typeface="SimSun" panose="02010600030101010101" pitchFamily="2" charset="-122"/>
              </a:rPr>
              <a:t>李莹</a:t>
            </a:r>
            <a:endParaRPr lang="en-US" altLang="zh-CN" sz="2400" dirty="0">
              <a:solidFill>
                <a:schemeClr val="accent2"/>
              </a:solidFill>
              <a:latin typeface="SimSun" panose="02010600030101010101" pitchFamily="2" charset="-122"/>
              <a:ea typeface="SimSun" panose="02010600030101010101" pitchFamily="2" charset="-122"/>
            </a:endParaRPr>
          </a:p>
        </p:txBody>
      </p:sp>
      <p:sp>
        <p:nvSpPr>
          <p:cNvPr id="7178" name="TextBox 45"/>
          <p:cNvSpPr txBox="true"/>
          <p:nvPr/>
        </p:nvSpPr>
        <p:spPr>
          <a:xfrm>
            <a:off x="6272213" y="4791075"/>
            <a:ext cx="1508125" cy="645160"/>
          </a:xfrm>
          <a:prstGeom prst="rect">
            <a:avLst/>
          </a:prstGeom>
          <a:noFill/>
          <a:ln w="9525">
            <a:noFill/>
          </a:ln>
        </p:spPr>
        <p:txBody>
          <a:bodyPr anchor="t">
            <a:spAutoFit/>
          </a:bodyPr>
          <a:lstStyle/>
          <a:p>
            <a:pPr algn="dist">
              <a:lnSpc>
                <a:spcPct val="150000"/>
              </a:lnSpc>
            </a:pPr>
            <a:r>
              <a:rPr lang="zh-CN" altLang="en-US" sz="2400" b="1" dirty="0">
                <a:solidFill>
                  <a:schemeClr val="accent2"/>
                </a:solidFill>
                <a:latin typeface="SimSun" panose="02010600030101010101" pitchFamily="2" charset="-122"/>
                <a:ea typeface="SimSun" panose="02010600030101010101" pitchFamily="2" charset="-122"/>
              </a:rPr>
              <a:t>指导老师</a:t>
            </a:r>
            <a:endParaRPr lang="zh-CN" altLang="en-US" sz="2400" b="1" dirty="0">
              <a:solidFill>
                <a:schemeClr val="accent2"/>
              </a:solidFill>
              <a:latin typeface="SimSun" panose="02010600030101010101" pitchFamily="2" charset="-122"/>
              <a:ea typeface="SimSun" panose="02010600030101010101" pitchFamily="2" charset="-122"/>
            </a:endParaRPr>
          </a:p>
        </p:txBody>
      </p:sp>
      <p:sp>
        <p:nvSpPr>
          <p:cNvPr id="7179" name="圆角矩形 46"/>
          <p:cNvSpPr/>
          <p:nvPr/>
        </p:nvSpPr>
        <p:spPr>
          <a:xfrm>
            <a:off x="3181350" y="4929188"/>
            <a:ext cx="1354138" cy="452437"/>
          </a:xfrm>
          <a:prstGeom prst="roundRect">
            <a:avLst>
              <a:gd name="adj" fmla="val 16667"/>
            </a:avLst>
          </a:prstGeom>
          <a:solidFill>
            <a:srgbClr val="0070C0"/>
          </a:solidFill>
          <a:ln w="9525">
            <a:noFill/>
          </a:ln>
        </p:spPr>
        <p:txBody>
          <a:bodyPr anchor="t"/>
          <a:lstStyle/>
          <a:p>
            <a:endParaRPr lang="zh-CN" altLang="en-US" sz="2400" dirty="0">
              <a:solidFill>
                <a:schemeClr val="accent2"/>
              </a:solidFill>
              <a:latin typeface="Arial" panose="020B0604020202020204" pitchFamily="34" charset="0"/>
              <a:ea typeface="宋体" panose="02010600030101010101" pitchFamily="2" charset="-122"/>
            </a:endParaRPr>
          </a:p>
        </p:txBody>
      </p:sp>
      <p:sp>
        <p:nvSpPr>
          <p:cNvPr id="7180" name="TextBox 47"/>
          <p:cNvSpPr txBox="true"/>
          <p:nvPr/>
        </p:nvSpPr>
        <p:spPr>
          <a:xfrm>
            <a:off x="3228975" y="4791075"/>
            <a:ext cx="1306513" cy="645160"/>
          </a:xfrm>
          <a:prstGeom prst="rect">
            <a:avLst/>
          </a:prstGeom>
          <a:noFill/>
          <a:ln w="9525">
            <a:noFill/>
          </a:ln>
        </p:spPr>
        <p:txBody>
          <a:bodyPr anchor="t">
            <a:spAutoFit/>
          </a:bodyPr>
          <a:lstStyle/>
          <a:p>
            <a:pPr algn="dist">
              <a:lnSpc>
                <a:spcPct val="150000"/>
              </a:lnSpc>
            </a:pPr>
            <a:r>
              <a:rPr lang="zh-CN" altLang="en-US" sz="2400" b="1" dirty="0">
                <a:solidFill>
                  <a:schemeClr val="accent2"/>
                </a:solidFill>
                <a:latin typeface="SimSun" panose="02010600030101010101" pitchFamily="2" charset="-122"/>
                <a:ea typeface="SimSun" panose="02010600030101010101" pitchFamily="2" charset="-122"/>
              </a:rPr>
              <a:t>答辩人</a:t>
            </a:r>
            <a:endParaRPr lang="zh-CN" altLang="en-US" sz="2400" b="1" dirty="0">
              <a:solidFill>
                <a:schemeClr val="accent2"/>
              </a:solidFill>
              <a:latin typeface="SimSun" panose="02010600030101010101" pitchFamily="2" charset="-122"/>
              <a:ea typeface="SimSun" panose="02010600030101010101" pitchFamily="2" charset="-122"/>
            </a:endParaRPr>
          </a:p>
        </p:txBody>
      </p:sp>
      <p:sp>
        <p:nvSpPr>
          <p:cNvPr id="7181" name="Rectangle 5"/>
          <p:cNvSpPr/>
          <p:nvPr/>
        </p:nvSpPr>
        <p:spPr>
          <a:xfrm>
            <a:off x="34925" y="6745288"/>
            <a:ext cx="12196763" cy="41275"/>
          </a:xfrm>
          <a:prstGeom prst="rect">
            <a:avLst/>
          </a:prstGeom>
          <a:solidFill>
            <a:srgbClr val="FFFFFF"/>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cxnSp>
        <p:nvCxnSpPr>
          <p:cNvPr id="6158" name="直接连接符 2"/>
          <p:cNvCxnSpPr/>
          <p:nvPr/>
        </p:nvCxnSpPr>
        <p:spPr>
          <a:xfrm>
            <a:off x="1201738" y="2159000"/>
            <a:ext cx="9864725" cy="0"/>
          </a:xfrm>
          <a:prstGeom prst="line">
            <a:avLst/>
          </a:prstGeom>
          <a:ln w="9525" cap="flat" cmpd="sng">
            <a:solidFill>
              <a:schemeClr val="accent2"/>
            </a:solidFill>
            <a:prstDash val="dash"/>
            <a:round/>
            <a:headEnd type="none" w="med" len="med"/>
            <a:tailEnd type="none" w="med" len="med"/>
          </a:ln>
        </p:spPr>
      </p:cxnSp>
      <p:cxnSp>
        <p:nvCxnSpPr>
          <p:cNvPr id="6159" name="直接连接符 17"/>
          <p:cNvCxnSpPr/>
          <p:nvPr/>
        </p:nvCxnSpPr>
        <p:spPr>
          <a:xfrm>
            <a:off x="1201738" y="3284538"/>
            <a:ext cx="9864725" cy="0"/>
          </a:xfrm>
          <a:prstGeom prst="line">
            <a:avLst/>
          </a:prstGeom>
          <a:ln w="9525" cap="flat" cmpd="sng">
            <a:solidFill>
              <a:schemeClr val="accent2"/>
            </a:solidFill>
            <a:prstDash val="dash"/>
            <a:round/>
            <a:headEnd type="none" w="med" len="med"/>
            <a:tailEnd type="none" w="med" len="med"/>
          </a:ln>
        </p:spPr>
      </p:cxnSp>
      <p:pic>
        <p:nvPicPr>
          <p:cNvPr id="2" name="图片 1"/>
          <p:cNvPicPr>
            <a:picLocks noChangeAspect="true"/>
          </p:cNvPicPr>
          <p:nvPr/>
        </p:nvPicPr>
        <p:blipFill>
          <a:blip r:embed="rId2">
            <a:extLst>
              <a:ext uri="{28A0092B-C50C-407E-A947-70E740481C1C}">
                <a14:useLocalDpi xmlns:a14="http://schemas.microsoft.com/office/drawing/2010/main" val="false"/>
              </a:ext>
            </a:extLst>
          </a:blip>
          <a:stretch>
            <a:fillRect/>
          </a:stretch>
        </p:blipFill>
        <p:spPr>
          <a:xfrm>
            <a:off x="3787345" y="943854"/>
            <a:ext cx="4220005" cy="802395"/>
          </a:xfrm>
          <a:prstGeom prst="rect">
            <a:avLst/>
          </a:prstGeom>
        </p:spPr>
      </p:pic>
      <p:sp>
        <p:nvSpPr>
          <p:cNvPr id="3" name="Text Box 2"/>
          <p:cNvSpPr txBox="true"/>
          <p:nvPr/>
        </p:nvSpPr>
        <p:spPr>
          <a:xfrm>
            <a:off x="2489200" y="3698875"/>
            <a:ext cx="7287895" cy="521970"/>
          </a:xfrm>
          <a:prstGeom prst="rect">
            <a:avLst/>
          </a:prstGeom>
          <a:noFill/>
        </p:spPr>
        <p:txBody>
          <a:bodyPr wrap="square" rtlCol="0">
            <a:spAutoFit/>
          </a:bodyPr>
          <a:p>
            <a:r>
              <a:rPr lang="en-US" sz="2800">
                <a:solidFill>
                  <a:schemeClr val="accent2"/>
                </a:solidFill>
                <a:latin typeface="SimSun" panose="02010600030101010101" pitchFamily="2" charset="-122"/>
                <a:ea typeface="SimSun" panose="02010600030101010101" pitchFamily="2" charset="-122"/>
              </a:rPr>
              <a:t>基于</a:t>
            </a:r>
            <a:r>
              <a:rPr lang="en-US" sz="2800">
                <a:solidFill>
                  <a:schemeClr val="accent2"/>
                </a:solidFill>
                <a:latin typeface="Times New Roman" panose="02020603050405020304" charset="0"/>
                <a:cs typeface="Times New Roman" panose="02020603050405020304" charset="0"/>
              </a:rPr>
              <a:t>TVM</a:t>
            </a:r>
            <a:r>
              <a:rPr lang="en-US" sz="2800">
                <a:solidFill>
                  <a:schemeClr val="accent2"/>
                </a:solidFill>
                <a:latin typeface="SimSun" panose="02010600030101010101" pitchFamily="2" charset="-122"/>
                <a:ea typeface="SimSun" panose="02010600030101010101" pitchFamily="2" charset="-122"/>
              </a:rPr>
              <a:t>的异构计算资源平台的设计与实现</a:t>
            </a:r>
            <a:endParaRPr lang="en-US" sz="2800">
              <a:solidFill>
                <a:schemeClr val="accent2"/>
              </a:solidFill>
              <a:latin typeface="SimSun" panose="02010600030101010101" pitchFamily="2" charset="-122"/>
              <a:ea typeface="SimSun" panose="02010600030101010101" pitchFamily="2" charset="-122"/>
            </a:endParaRPr>
          </a:p>
        </p:txBody>
      </p:sp>
    </p:spTree>
  </p:cSld>
  <p:clrMapOvr>
    <a:masterClrMapping/>
  </p:clrMapOvr>
  <p:transition spd="slow" advTm="7871"/>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false">
          <a:blip r:embed="rId1" cstate="print"/>
          <a:stretch>
            <a:fillRect/>
          </a:stretch>
        </a:blipFill>
        <a:effectLst/>
      </p:bgPr>
    </p:bg>
    <p:spTree>
      <p:nvGrpSpPr>
        <p:cNvPr id="1" name=""/>
        <p:cNvGrpSpPr/>
        <p:nvPr/>
      </p:nvGrpSpPr>
      <p:grpSpPr>
        <a:xfrm>
          <a:off x="0" y="0"/>
          <a:ext cx="0" cy="0"/>
          <a:chOff x="0" y="0"/>
          <a:chExt cx="0" cy="0"/>
        </a:xfrm>
      </p:grpSpPr>
      <p:sp>
        <p:nvSpPr>
          <p:cNvPr id="22530" name="Oval 5"/>
          <p:cNvSpPr/>
          <p:nvPr/>
        </p:nvSpPr>
        <p:spPr>
          <a:xfrm>
            <a:off x="4062413" y="627063"/>
            <a:ext cx="4141787" cy="4144962"/>
          </a:xfrm>
          <a:prstGeom prst="ellipse">
            <a:avLst/>
          </a:prstGeom>
          <a:solidFill>
            <a:srgbClr val="FFFFFF"/>
          </a:solidFill>
          <a:ln w="9525">
            <a:noFill/>
          </a:ln>
        </p:spPr>
        <p:txBody>
          <a:bodyPr anchor="t"/>
          <a:lstStyle/>
          <a:p>
            <a:endParaRPr lang="zh-CN" altLang="en-US" dirty="0">
              <a:solidFill>
                <a:srgbClr val="004C54"/>
              </a:solidFill>
              <a:latin typeface="Arial" panose="020B0604020202020204" pitchFamily="34" charset="0"/>
              <a:ea typeface="宋体" panose="02010600030101010101" pitchFamily="2" charset="-122"/>
            </a:endParaRPr>
          </a:p>
        </p:txBody>
      </p:sp>
      <p:sp>
        <p:nvSpPr>
          <p:cNvPr id="22531" name="Line 12"/>
          <p:cNvSpPr/>
          <p:nvPr/>
        </p:nvSpPr>
        <p:spPr>
          <a:xfrm>
            <a:off x="4195763" y="2740025"/>
            <a:ext cx="3808412" cy="0"/>
          </a:xfrm>
          <a:prstGeom prst="line">
            <a:avLst/>
          </a:prstGeom>
          <a:ln w="12700" cap="flat" cmpd="sng">
            <a:solidFill>
              <a:schemeClr val="bg2"/>
            </a:solidFill>
            <a:prstDash val="solid"/>
            <a:round/>
            <a:headEnd type="none" w="med" len="med"/>
            <a:tailEnd type="none" w="med" len="med"/>
          </a:ln>
        </p:spPr>
      </p:sp>
      <p:sp>
        <p:nvSpPr>
          <p:cNvPr id="22532" name="TextBox 77"/>
          <p:cNvSpPr txBox="true"/>
          <p:nvPr/>
        </p:nvSpPr>
        <p:spPr>
          <a:xfrm>
            <a:off x="4602163" y="2852738"/>
            <a:ext cx="3168650" cy="768350"/>
          </a:xfrm>
          <a:prstGeom prst="rect">
            <a:avLst/>
          </a:prstGeom>
          <a:noFill/>
          <a:ln w="9525">
            <a:noFill/>
          </a:ln>
        </p:spPr>
        <p:txBody>
          <a:bodyPr anchor="t">
            <a:spAutoFit/>
          </a:bodyPr>
          <a:lstStyle/>
          <a:p>
            <a:pPr algn="ctr"/>
            <a:r>
              <a:rPr lang="en-US" altLang="zh-CN" sz="4400" b="1" dirty="0">
                <a:solidFill>
                  <a:srgbClr val="363636"/>
                </a:solidFill>
                <a:latin typeface="SimSun" panose="02010600030101010101" pitchFamily="2" charset="-122"/>
                <a:ea typeface="SimSun" panose="02010600030101010101" pitchFamily="2" charset="-122"/>
              </a:rPr>
              <a:t>研究方案</a:t>
            </a:r>
            <a:endParaRPr lang="en-US" altLang="zh-CN" sz="4400" b="1" dirty="0">
              <a:solidFill>
                <a:srgbClr val="363636"/>
              </a:solidFill>
              <a:latin typeface="SimSun" panose="02010600030101010101" pitchFamily="2" charset="-122"/>
              <a:ea typeface="SimSun" panose="02010600030101010101" pitchFamily="2" charset="-122"/>
            </a:endParaRPr>
          </a:p>
        </p:txBody>
      </p:sp>
      <p:sp>
        <p:nvSpPr>
          <p:cNvPr id="22533" name="Rectangle 14"/>
          <p:cNvSpPr/>
          <p:nvPr/>
        </p:nvSpPr>
        <p:spPr>
          <a:xfrm>
            <a:off x="5634038" y="2255838"/>
            <a:ext cx="930275" cy="400050"/>
          </a:xfrm>
          <a:prstGeom prst="rect">
            <a:avLst/>
          </a:prstGeom>
          <a:noFill/>
          <a:ln w="9525">
            <a:noFill/>
          </a:ln>
        </p:spPr>
        <p:txBody>
          <a:bodyPr wrap="none" lIns="0" tIns="0" rIns="0" bIns="0" anchor="t">
            <a:spAutoFit/>
          </a:bodyPr>
          <a:lstStyle/>
          <a:p>
            <a:r>
              <a:rPr lang="zh-CN" altLang="en-US" sz="2600" dirty="0">
                <a:solidFill>
                  <a:srgbClr val="363636"/>
                </a:solidFill>
                <a:latin typeface="微软雅黑" panose="020B0503020204020204" pitchFamily="34" charset="-122"/>
                <a:ea typeface="微软雅黑" panose="020B0503020204020204" pitchFamily="34" charset="-122"/>
              </a:rPr>
              <a:t>Part </a:t>
            </a:r>
            <a:r>
              <a:rPr lang="en-US" altLang="zh-CN" sz="2600" dirty="0">
                <a:solidFill>
                  <a:srgbClr val="363636"/>
                </a:solidFill>
                <a:latin typeface="微软雅黑" panose="020B0503020204020204" pitchFamily="34" charset="-122"/>
                <a:ea typeface="微软雅黑" panose="020B0503020204020204" pitchFamily="34" charset="-122"/>
              </a:rPr>
              <a:t>3</a:t>
            </a:r>
            <a:endParaRPr lang="zh-CN" altLang="en-US" sz="2600" dirty="0">
              <a:solidFill>
                <a:srgbClr val="363636"/>
              </a:solidFill>
              <a:latin typeface="微软雅黑" panose="020B0503020204020204" pitchFamily="34" charset="-122"/>
              <a:ea typeface="微软雅黑" panose="020B0503020204020204" pitchFamily="34" charset="-122"/>
            </a:endParaRPr>
          </a:p>
        </p:txBody>
      </p:sp>
      <p:sp>
        <p:nvSpPr>
          <p:cNvPr id="22534" name="Freeform 12"/>
          <p:cNvSpPr>
            <a:spLocks noEditPoints="true"/>
          </p:cNvSpPr>
          <p:nvPr/>
        </p:nvSpPr>
        <p:spPr>
          <a:xfrm>
            <a:off x="5340350" y="798513"/>
            <a:ext cx="1517650" cy="1463675"/>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1022" h="973">
                <a:moveTo>
                  <a:pt x="596" y="882"/>
                </a:moveTo>
                <a:lnTo>
                  <a:pt x="426" y="882"/>
                </a:lnTo>
                <a:cubicBezTo>
                  <a:pt x="414" y="882"/>
                  <a:pt x="403" y="892"/>
                  <a:pt x="403" y="904"/>
                </a:cubicBezTo>
                <a:cubicBezTo>
                  <a:pt x="403" y="916"/>
                  <a:pt x="414" y="926"/>
                  <a:pt x="426" y="926"/>
                </a:cubicBezTo>
                <a:lnTo>
                  <a:pt x="596" y="926"/>
                </a:lnTo>
                <a:cubicBezTo>
                  <a:pt x="609" y="926"/>
                  <a:pt x="619" y="916"/>
                  <a:pt x="619" y="904"/>
                </a:cubicBezTo>
                <a:cubicBezTo>
                  <a:pt x="619" y="892"/>
                  <a:pt x="609" y="882"/>
                  <a:pt x="596" y="882"/>
                </a:cubicBezTo>
                <a:close/>
                <a:moveTo>
                  <a:pt x="596" y="813"/>
                </a:moveTo>
                <a:lnTo>
                  <a:pt x="596" y="813"/>
                </a:lnTo>
                <a:lnTo>
                  <a:pt x="426" y="813"/>
                </a:lnTo>
                <a:cubicBezTo>
                  <a:pt x="414" y="813"/>
                  <a:pt x="403" y="823"/>
                  <a:pt x="403" y="835"/>
                </a:cubicBezTo>
                <a:cubicBezTo>
                  <a:pt x="403" y="848"/>
                  <a:pt x="414" y="858"/>
                  <a:pt x="426" y="858"/>
                </a:cubicBezTo>
                <a:lnTo>
                  <a:pt x="596" y="858"/>
                </a:lnTo>
                <a:cubicBezTo>
                  <a:pt x="609" y="858"/>
                  <a:pt x="619" y="848"/>
                  <a:pt x="619" y="835"/>
                </a:cubicBezTo>
                <a:cubicBezTo>
                  <a:pt x="619" y="823"/>
                  <a:pt x="609" y="813"/>
                  <a:pt x="596" y="813"/>
                </a:cubicBezTo>
                <a:close/>
                <a:moveTo>
                  <a:pt x="511" y="973"/>
                </a:moveTo>
                <a:lnTo>
                  <a:pt x="511" y="973"/>
                </a:lnTo>
                <a:lnTo>
                  <a:pt x="585" y="946"/>
                </a:lnTo>
                <a:lnTo>
                  <a:pt x="437" y="946"/>
                </a:lnTo>
                <a:lnTo>
                  <a:pt x="511" y="973"/>
                </a:lnTo>
                <a:close/>
                <a:moveTo>
                  <a:pt x="514" y="261"/>
                </a:moveTo>
                <a:lnTo>
                  <a:pt x="514" y="261"/>
                </a:lnTo>
                <a:lnTo>
                  <a:pt x="508" y="261"/>
                </a:lnTo>
                <a:cubicBezTo>
                  <a:pt x="384" y="261"/>
                  <a:pt x="272" y="362"/>
                  <a:pt x="272" y="486"/>
                </a:cubicBezTo>
                <a:cubicBezTo>
                  <a:pt x="272" y="611"/>
                  <a:pt x="377" y="682"/>
                  <a:pt x="388" y="721"/>
                </a:cubicBezTo>
                <a:cubicBezTo>
                  <a:pt x="398" y="759"/>
                  <a:pt x="388" y="778"/>
                  <a:pt x="416" y="787"/>
                </a:cubicBezTo>
                <a:cubicBezTo>
                  <a:pt x="444" y="796"/>
                  <a:pt x="508" y="794"/>
                  <a:pt x="508" y="794"/>
                </a:cubicBezTo>
                <a:lnTo>
                  <a:pt x="514" y="794"/>
                </a:lnTo>
                <a:cubicBezTo>
                  <a:pt x="514" y="794"/>
                  <a:pt x="578" y="796"/>
                  <a:pt x="606" y="787"/>
                </a:cubicBezTo>
                <a:cubicBezTo>
                  <a:pt x="634" y="778"/>
                  <a:pt x="624" y="759"/>
                  <a:pt x="634" y="721"/>
                </a:cubicBezTo>
                <a:cubicBezTo>
                  <a:pt x="645" y="682"/>
                  <a:pt x="750" y="611"/>
                  <a:pt x="750" y="486"/>
                </a:cubicBezTo>
                <a:cubicBezTo>
                  <a:pt x="750" y="362"/>
                  <a:pt x="638" y="261"/>
                  <a:pt x="514" y="261"/>
                </a:cubicBezTo>
                <a:close/>
                <a:moveTo>
                  <a:pt x="201" y="527"/>
                </a:moveTo>
                <a:lnTo>
                  <a:pt x="201" y="527"/>
                </a:lnTo>
                <a:cubicBezTo>
                  <a:pt x="201" y="509"/>
                  <a:pt x="183" y="495"/>
                  <a:pt x="162" y="495"/>
                </a:cubicBezTo>
                <a:lnTo>
                  <a:pt x="39" y="495"/>
                </a:lnTo>
                <a:cubicBezTo>
                  <a:pt x="17" y="495"/>
                  <a:pt x="0" y="509"/>
                  <a:pt x="0" y="527"/>
                </a:cubicBezTo>
                <a:cubicBezTo>
                  <a:pt x="0" y="544"/>
                  <a:pt x="17" y="558"/>
                  <a:pt x="39" y="558"/>
                </a:cubicBezTo>
                <a:lnTo>
                  <a:pt x="162" y="558"/>
                </a:lnTo>
                <a:cubicBezTo>
                  <a:pt x="183" y="558"/>
                  <a:pt x="201" y="544"/>
                  <a:pt x="201" y="527"/>
                </a:cubicBezTo>
                <a:close/>
                <a:moveTo>
                  <a:pt x="983" y="495"/>
                </a:moveTo>
                <a:lnTo>
                  <a:pt x="983" y="495"/>
                </a:lnTo>
                <a:lnTo>
                  <a:pt x="860" y="495"/>
                </a:lnTo>
                <a:cubicBezTo>
                  <a:pt x="839" y="495"/>
                  <a:pt x="822" y="509"/>
                  <a:pt x="822" y="527"/>
                </a:cubicBezTo>
                <a:cubicBezTo>
                  <a:pt x="822" y="544"/>
                  <a:pt x="839" y="558"/>
                  <a:pt x="860" y="558"/>
                </a:cubicBezTo>
                <a:lnTo>
                  <a:pt x="983" y="558"/>
                </a:lnTo>
                <a:cubicBezTo>
                  <a:pt x="1005" y="558"/>
                  <a:pt x="1022" y="544"/>
                  <a:pt x="1022" y="527"/>
                </a:cubicBezTo>
                <a:cubicBezTo>
                  <a:pt x="1022" y="509"/>
                  <a:pt x="1005" y="495"/>
                  <a:pt x="983" y="495"/>
                </a:cubicBezTo>
                <a:close/>
                <a:moveTo>
                  <a:pt x="782" y="296"/>
                </a:moveTo>
                <a:lnTo>
                  <a:pt x="782" y="296"/>
                </a:lnTo>
                <a:lnTo>
                  <a:pt x="869" y="209"/>
                </a:lnTo>
                <a:cubicBezTo>
                  <a:pt x="885" y="194"/>
                  <a:pt x="887" y="172"/>
                  <a:pt x="874" y="159"/>
                </a:cubicBezTo>
                <a:cubicBezTo>
                  <a:pt x="862" y="147"/>
                  <a:pt x="839" y="149"/>
                  <a:pt x="824" y="164"/>
                </a:cubicBezTo>
                <a:lnTo>
                  <a:pt x="737" y="251"/>
                </a:lnTo>
                <a:cubicBezTo>
                  <a:pt x="722" y="266"/>
                  <a:pt x="720" y="289"/>
                  <a:pt x="732" y="301"/>
                </a:cubicBezTo>
                <a:cubicBezTo>
                  <a:pt x="745" y="314"/>
                  <a:pt x="767" y="311"/>
                  <a:pt x="782" y="296"/>
                </a:cubicBezTo>
                <a:close/>
                <a:moveTo>
                  <a:pt x="508" y="201"/>
                </a:moveTo>
                <a:lnTo>
                  <a:pt x="508" y="201"/>
                </a:lnTo>
                <a:cubicBezTo>
                  <a:pt x="526" y="201"/>
                  <a:pt x="540" y="183"/>
                  <a:pt x="540" y="162"/>
                </a:cubicBezTo>
                <a:lnTo>
                  <a:pt x="540" y="39"/>
                </a:lnTo>
                <a:cubicBezTo>
                  <a:pt x="540" y="18"/>
                  <a:pt x="526" y="0"/>
                  <a:pt x="508" y="0"/>
                </a:cubicBezTo>
                <a:cubicBezTo>
                  <a:pt x="491" y="0"/>
                  <a:pt x="476" y="18"/>
                  <a:pt x="476" y="39"/>
                </a:cubicBezTo>
                <a:lnTo>
                  <a:pt x="476" y="162"/>
                </a:lnTo>
                <a:cubicBezTo>
                  <a:pt x="476" y="183"/>
                  <a:pt x="491" y="201"/>
                  <a:pt x="508" y="201"/>
                </a:cubicBezTo>
                <a:close/>
                <a:moveTo>
                  <a:pt x="229" y="283"/>
                </a:moveTo>
                <a:lnTo>
                  <a:pt x="229" y="283"/>
                </a:lnTo>
                <a:cubicBezTo>
                  <a:pt x="244" y="299"/>
                  <a:pt x="267" y="301"/>
                  <a:pt x="279" y="288"/>
                </a:cubicBezTo>
                <a:cubicBezTo>
                  <a:pt x="292" y="276"/>
                  <a:pt x="289" y="254"/>
                  <a:pt x="274" y="238"/>
                </a:cubicBezTo>
                <a:lnTo>
                  <a:pt x="187" y="151"/>
                </a:lnTo>
                <a:cubicBezTo>
                  <a:pt x="172" y="136"/>
                  <a:pt x="149" y="134"/>
                  <a:pt x="137" y="146"/>
                </a:cubicBezTo>
                <a:cubicBezTo>
                  <a:pt x="125" y="159"/>
                  <a:pt x="127" y="181"/>
                  <a:pt x="142" y="196"/>
                </a:cubicBezTo>
                <a:lnTo>
                  <a:pt x="229" y="283"/>
                </a:lnTo>
                <a:close/>
                <a:moveTo>
                  <a:pt x="240" y="756"/>
                </a:moveTo>
                <a:lnTo>
                  <a:pt x="240" y="756"/>
                </a:lnTo>
                <a:lnTo>
                  <a:pt x="153" y="843"/>
                </a:lnTo>
                <a:cubicBezTo>
                  <a:pt x="137" y="859"/>
                  <a:pt x="135" y="881"/>
                  <a:pt x="148" y="894"/>
                </a:cubicBezTo>
                <a:cubicBezTo>
                  <a:pt x="160" y="906"/>
                  <a:pt x="183" y="904"/>
                  <a:pt x="198" y="889"/>
                </a:cubicBezTo>
                <a:lnTo>
                  <a:pt x="285" y="802"/>
                </a:lnTo>
                <a:cubicBezTo>
                  <a:pt x="300" y="786"/>
                  <a:pt x="302" y="764"/>
                  <a:pt x="290" y="751"/>
                </a:cubicBezTo>
                <a:cubicBezTo>
                  <a:pt x="277" y="739"/>
                  <a:pt x="255" y="741"/>
                  <a:pt x="240" y="756"/>
                </a:cubicBezTo>
                <a:close/>
                <a:moveTo>
                  <a:pt x="793" y="769"/>
                </a:moveTo>
                <a:lnTo>
                  <a:pt x="793" y="769"/>
                </a:lnTo>
                <a:cubicBezTo>
                  <a:pt x="778" y="754"/>
                  <a:pt x="755" y="752"/>
                  <a:pt x="743" y="764"/>
                </a:cubicBezTo>
                <a:cubicBezTo>
                  <a:pt x="731" y="777"/>
                  <a:pt x="733" y="799"/>
                  <a:pt x="748" y="814"/>
                </a:cubicBezTo>
                <a:lnTo>
                  <a:pt x="835" y="901"/>
                </a:lnTo>
                <a:cubicBezTo>
                  <a:pt x="850" y="916"/>
                  <a:pt x="873" y="919"/>
                  <a:pt x="885" y="906"/>
                </a:cubicBezTo>
                <a:cubicBezTo>
                  <a:pt x="897" y="894"/>
                  <a:pt x="895" y="871"/>
                  <a:pt x="880" y="856"/>
                </a:cubicBezTo>
                <a:lnTo>
                  <a:pt x="793" y="769"/>
                </a:lnTo>
                <a:close/>
              </a:path>
            </a:pathLst>
          </a:custGeom>
          <a:solidFill>
            <a:srgbClr val="113E6A"/>
          </a:solidFill>
          <a:ln w="9525">
            <a:noFill/>
          </a:ln>
        </p:spPr>
        <p:txBody>
          <a:bodyPr/>
          <a:lstStyle/>
          <a:p>
            <a:endParaRPr lang="zh-CN" altLang="en-US"/>
          </a:p>
        </p:txBody>
      </p:sp>
      <p:pic>
        <p:nvPicPr>
          <p:cNvPr id="15" name="图片 14"/>
          <p:cNvPicPr>
            <a:picLocks noChangeAspect="true"/>
          </p:cNvPicPr>
          <p:nvPr/>
        </p:nvPicPr>
        <p:blipFill>
          <a:blip r:embed="rId2">
            <a:extLst>
              <a:ext uri="{28A0092B-C50C-407E-A947-70E740481C1C}">
                <a14:useLocalDpi xmlns:a14="http://schemas.microsoft.com/office/drawing/2010/main" val="false"/>
              </a:ext>
            </a:extLst>
          </a:blip>
          <a:stretch>
            <a:fillRect/>
          </a:stretch>
        </p:blipFill>
        <p:spPr>
          <a:xfrm>
            <a:off x="9338741" y="91674"/>
            <a:ext cx="2646380" cy="503185"/>
          </a:xfrm>
          <a:prstGeom prst="rect">
            <a:avLst/>
          </a:prstGeom>
        </p:spPr>
      </p:pic>
    </p:spTree>
  </p:cSld>
  <p:clrMapOvr>
    <a:masterClrMapping/>
  </p:clrMapOvr>
  <p:transition advTm="8561"/>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27"/>
          <p:cNvSpPr txBox="true"/>
          <p:nvPr/>
        </p:nvSpPr>
        <p:spPr>
          <a:xfrm>
            <a:off x="1012825" y="176213"/>
            <a:ext cx="2484120" cy="553085"/>
          </a:xfrm>
          <a:prstGeom prst="rect">
            <a:avLst/>
          </a:prstGeom>
          <a:noFill/>
          <a:ln w="9525">
            <a:noFill/>
          </a:ln>
        </p:spPr>
        <p:txBody>
          <a:bodyPr wrap="none" anchor="t">
            <a:spAutoFit/>
          </a:bodyPr>
          <a:lstStyle/>
          <a:p>
            <a:r>
              <a:rPr lang="en-US" sz="3000" b="1" dirty="0">
                <a:solidFill>
                  <a:schemeClr val="accent1"/>
                </a:solidFill>
                <a:latin typeface="SimSun" panose="02010600030101010101" pitchFamily="2" charset="-122"/>
                <a:ea typeface="SimSun" panose="02010600030101010101" pitchFamily="2" charset="-122"/>
                <a:cs typeface="SimSun" panose="02010600030101010101" pitchFamily="2" charset="-122"/>
              </a:rPr>
              <a:t>3.1 研究方案</a:t>
            </a:r>
            <a:endParaRPr lang="en-US" sz="3000" b="1" dirty="0">
              <a:solidFill>
                <a:schemeClr val="accent1"/>
              </a:solidFill>
              <a:latin typeface="SimSun" panose="02010600030101010101" pitchFamily="2" charset="-122"/>
              <a:ea typeface="SimSun" panose="02010600030101010101" pitchFamily="2" charset="-122"/>
              <a:cs typeface="SimSun" panose="02010600030101010101" pitchFamily="2" charset="-122"/>
            </a:endParaRPr>
          </a:p>
        </p:txBody>
      </p:sp>
      <p:sp>
        <p:nvSpPr>
          <p:cNvPr id="29699" name="Freeform 5"/>
          <p:cNvSpPr/>
          <p:nvPr/>
        </p:nvSpPr>
        <p:spPr>
          <a:xfrm>
            <a:off x="427038" y="220663"/>
            <a:ext cx="474662" cy="560387"/>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endParaRPr lang="zh-CN" altLang="en-US"/>
          </a:p>
        </p:txBody>
      </p:sp>
      <p:sp>
        <p:nvSpPr>
          <p:cNvPr id="29702" name="Rectangle 11"/>
          <p:cNvSpPr/>
          <p:nvPr/>
        </p:nvSpPr>
        <p:spPr>
          <a:xfrm>
            <a:off x="1012825" y="2978150"/>
            <a:ext cx="10306050" cy="1367155"/>
          </a:xfrm>
          <a:prstGeom prst="rect">
            <a:avLst/>
          </a:prstGeom>
          <a:solidFill>
            <a:schemeClr val="tx2"/>
          </a:solidFill>
          <a:ln w="9525" cap="flat" cmpd="sng">
            <a:solidFill>
              <a:schemeClr val="bg2"/>
            </a:solidFill>
            <a:prstDash val="solid"/>
            <a:miter/>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29703" name="Rectangle 8"/>
          <p:cNvSpPr/>
          <p:nvPr/>
        </p:nvSpPr>
        <p:spPr>
          <a:xfrm>
            <a:off x="1036955" y="977900"/>
            <a:ext cx="10306050" cy="1398270"/>
          </a:xfrm>
          <a:prstGeom prst="rect">
            <a:avLst/>
          </a:prstGeom>
          <a:solidFill>
            <a:schemeClr val="tx2"/>
          </a:solidFill>
          <a:ln w="9525" cap="flat" cmpd="sng">
            <a:solidFill>
              <a:schemeClr val="bg2"/>
            </a:solidFill>
            <a:prstDash val="solid"/>
            <a:miter/>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29704" name="Freeform 6"/>
          <p:cNvSpPr/>
          <p:nvPr/>
        </p:nvSpPr>
        <p:spPr>
          <a:xfrm>
            <a:off x="954088" y="2978150"/>
            <a:ext cx="82550" cy="468313"/>
          </a:xfrm>
          <a:custGeom>
            <a:avLst/>
            <a:gdLst/>
            <a:ahLst/>
            <a:cxnLst>
              <a:cxn ang="0">
                <a:pos x="0" y="0"/>
              </a:cxn>
              <a:cxn ang="0">
                <a:pos x="2147483647" y="2147483647"/>
              </a:cxn>
              <a:cxn ang="0">
                <a:pos x="2147483647" y="2147483647"/>
              </a:cxn>
              <a:cxn ang="0">
                <a:pos x="0" y="2147483647"/>
              </a:cxn>
              <a:cxn ang="0">
                <a:pos x="0" y="0"/>
              </a:cxn>
            </a:cxnLst>
            <a:rect l="0" t="0" r="0" b="0"/>
            <a:pathLst>
              <a:path w="102" h="474">
                <a:moveTo>
                  <a:pt x="0" y="0"/>
                </a:moveTo>
                <a:lnTo>
                  <a:pt x="102" y="108"/>
                </a:lnTo>
                <a:lnTo>
                  <a:pt x="102" y="474"/>
                </a:lnTo>
                <a:lnTo>
                  <a:pt x="0" y="366"/>
                </a:lnTo>
                <a:lnTo>
                  <a:pt x="0" y="0"/>
                </a:lnTo>
                <a:close/>
              </a:path>
            </a:pathLst>
          </a:custGeom>
          <a:solidFill>
            <a:schemeClr val="accent1"/>
          </a:solidFill>
          <a:ln w="9525">
            <a:noFill/>
          </a:ln>
        </p:spPr>
        <p:txBody>
          <a:bodyPr/>
          <a:lstStyle/>
          <a:p>
            <a:endParaRPr lang="zh-CN" altLang="en-US"/>
          </a:p>
        </p:txBody>
      </p:sp>
      <p:sp>
        <p:nvSpPr>
          <p:cNvPr id="29705" name="Freeform 7"/>
          <p:cNvSpPr/>
          <p:nvPr/>
        </p:nvSpPr>
        <p:spPr>
          <a:xfrm>
            <a:off x="954088" y="823913"/>
            <a:ext cx="82550" cy="469900"/>
          </a:xfrm>
          <a:custGeom>
            <a:avLst/>
            <a:gdLst/>
            <a:ahLst/>
            <a:cxnLst>
              <a:cxn ang="0">
                <a:pos x="0" y="0"/>
              </a:cxn>
              <a:cxn ang="0">
                <a:pos x="2147483647" y="2147483647"/>
              </a:cxn>
              <a:cxn ang="0">
                <a:pos x="2147483647" y="2147483647"/>
              </a:cxn>
              <a:cxn ang="0">
                <a:pos x="0" y="2147483647"/>
              </a:cxn>
              <a:cxn ang="0">
                <a:pos x="0" y="0"/>
              </a:cxn>
            </a:cxnLst>
            <a:rect l="0" t="0" r="0" b="0"/>
            <a:pathLst>
              <a:path w="102" h="474">
                <a:moveTo>
                  <a:pt x="0" y="0"/>
                </a:moveTo>
                <a:lnTo>
                  <a:pt x="102" y="108"/>
                </a:lnTo>
                <a:lnTo>
                  <a:pt x="102" y="474"/>
                </a:lnTo>
                <a:lnTo>
                  <a:pt x="0" y="366"/>
                </a:lnTo>
                <a:lnTo>
                  <a:pt x="0" y="0"/>
                </a:lnTo>
                <a:close/>
              </a:path>
            </a:pathLst>
          </a:custGeom>
          <a:solidFill>
            <a:schemeClr val="accent1"/>
          </a:solidFill>
          <a:ln w="9525">
            <a:noFill/>
          </a:ln>
        </p:spPr>
        <p:txBody>
          <a:bodyPr/>
          <a:lstStyle/>
          <a:p>
            <a:endParaRPr lang="zh-CN" altLang="en-US"/>
          </a:p>
        </p:txBody>
      </p:sp>
      <p:sp>
        <p:nvSpPr>
          <p:cNvPr id="29706" name="Freeform 9"/>
          <p:cNvSpPr/>
          <p:nvPr/>
        </p:nvSpPr>
        <p:spPr>
          <a:xfrm>
            <a:off x="954088" y="823913"/>
            <a:ext cx="2062162" cy="363537"/>
          </a:xfrm>
          <a:custGeom>
            <a:avLst/>
            <a:gdLst/>
            <a:ahLst/>
            <a:cxnLst>
              <a:cxn ang="0">
                <a:pos x="0" y="0"/>
              </a:cxn>
              <a:cxn ang="0">
                <a:pos x="2147483647" y="0"/>
              </a:cxn>
              <a:cxn ang="0">
                <a:pos x="2147483647" y="2147483647"/>
              </a:cxn>
              <a:cxn ang="0">
                <a:pos x="2147483647" y="2147483647"/>
              </a:cxn>
              <a:cxn ang="0">
                <a:pos x="0" y="2147483647"/>
              </a:cxn>
              <a:cxn ang="0">
                <a:pos x="0" y="0"/>
              </a:cxn>
            </a:cxnLst>
            <a:rect l="0" t="0" r="0" b="0"/>
            <a:pathLst>
              <a:path w="2547" h="366">
                <a:moveTo>
                  <a:pt x="0" y="0"/>
                </a:moveTo>
                <a:lnTo>
                  <a:pt x="2547" y="0"/>
                </a:lnTo>
                <a:lnTo>
                  <a:pt x="2400" y="185"/>
                </a:lnTo>
                <a:lnTo>
                  <a:pt x="2547" y="366"/>
                </a:lnTo>
                <a:lnTo>
                  <a:pt x="0" y="366"/>
                </a:lnTo>
                <a:lnTo>
                  <a:pt x="0" y="0"/>
                </a:lnTo>
                <a:close/>
              </a:path>
            </a:pathLst>
          </a:custGeom>
          <a:solidFill>
            <a:srgbClr val="113E6A"/>
          </a:solidFill>
          <a:ln w="9525">
            <a:noFill/>
          </a:ln>
        </p:spPr>
        <p:txBody>
          <a:bodyPr/>
          <a:lstStyle/>
          <a:p>
            <a:endParaRPr lang="zh-CN" altLang="en-US"/>
          </a:p>
        </p:txBody>
      </p:sp>
      <p:sp>
        <p:nvSpPr>
          <p:cNvPr id="29707" name="Freeform 12"/>
          <p:cNvSpPr/>
          <p:nvPr/>
        </p:nvSpPr>
        <p:spPr>
          <a:xfrm>
            <a:off x="954088" y="2978150"/>
            <a:ext cx="2144712" cy="361950"/>
          </a:xfrm>
          <a:custGeom>
            <a:avLst/>
            <a:gdLst/>
            <a:ahLst/>
            <a:cxnLst>
              <a:cxn ang="0">
                <a:pos x="0" y="0"/>
              </a:cxn>
              <a:cxn ang="0">
                <a:pos x="2147483647" y="0"/>
              </a:cxn>
              <a:cxn ang="0">
                <a:pos x="2147483647" y="2147483647"/>
              </a:cxn>
              <a:cxn ang="0">
                <a:pos x="2147483647" y="2147483647"/>
              </a:cxn>
              <a:cxn ang="0">
                <a:pos x="0" y="2147483647"/>
              </a:cxn>
              <a:cxn ang="0">
                <a:pos x="0" y="0"/>
              </a:cxn>
            </a:cxnLst>
            <a:rect l="0" t="0" r="0" b="0"/>
            <a:pathLst>
              <a:path w="2649" h="366">
                <a:moveTo>
                  <a:pt x="0" y="0"/>
                </a:moveTo>
                <a:lnTo>
                  <a:pt x="2649" y="0"/>
                </a:lnTo>
                <a:lnTo>
                  <a:pt x="2502" y="186"/>
                </a:lnTo>
                <a:lnTo>
                  <a:pt x="2649" y="366"/>
                </a:lnTo>
                <a:lnTo>
                  <a:pt x="0" y="366"/>
                </a:lnTo>
                <a:lnTo>
                  <a:pt x="0" y="0"/>
                </a:lnTo>
                <a:close/>
              </a:path>
            </a:pathLst>
          </a:custGeom>
          <a:solidFill>
            <a:srgbClr val="113E6A"/>
          </a:solidFill>
          <a:ln w="9525">
            <a:noFill/>
          </a:ln>
        </p:spPr>
        <p:txBody>
          <a:bodyPr/>
          <a:lstStyle/>
          <a:p>
            <a:endParaRPr lang="zh-CN" altLang="en-US"/>
          </a:p>
        </p:txBody>
      </p:sp>
      <p:sp>
        <p:nvSpPr>
          <p:cNvPr id="29710" name="TextBox 15"/>
          <p:cNvSpPr txBox="true"/>
          <p:nvPr/>
        </p:nvSpPr>
        <p:spPr>
          <a:xfrm>
            <a:off x="1169988" y="796925"/>
            <a:ext cx="1452880" cy="398780"/>
          </a:xfrm>
          <a:prstGeom prst="rect">
            <a:avLst/>
          </a:prstGeom>
          <a:noFill/>
          <a:ln w="9525">
            <a:noFill/>
          </a:ln>
        </p:spPr>
        <p:txBody>
          <a:bodyPr wrap="none" anchor="t">
            <a:spAutoFit/>
          </a:bodyPr>
          <a:lstStyle/>
          <a:p>
            <a:r>
              <a:rPr lang="en-US" altLang="zh-CN" sz="2000" dirty="0">
                <a:solidFill>
                  <a:schemeClr val="accent2"/>
                </a:solidFill>
                <a:latin typeface="SimSun" panose="02010600030101010101" pitchFamily="2" charset="-122"/>
                <a:ea typeface="SimSun" panose="02010600030101010101" pitchFamily="2" charset="-122"/>
              </a:rPr>
              <a:t>研究方案</a:t>
            </a:r>
            <a:r>
              <a:rPr lang="zh-CN" altLang="en-US" sz="2000" dirty="0">
                <a:solidFill>
                  <a:schemeClr val="accent2"/>
                </a:solidFill>
                <a:latin typeface="SimSun" panose="02010600030101010101" pitchFamily="2" charset="-122"/>
                <a:ea typeface="SimSun" panose="02010600030101010101" pitchFamily="2" charset="-122"/>
              </a:rPr>
              <a:t>一</a:t>
            </a:r>
            <a:endParaRPr lang="zh-CN" altLang="en-US" sz="2000" dirty="0">
              <a:solidFill>
                <a:schemeClr val="accent2"/>
              </a:solidFill>
              <a:latin typeface="SimSun" panose="02010600030101010101" pitchFamily="2" charset="-122"/>
              <a:ea typeface="SimSun" panose="02010600030101010101" pitchFamily="2" charset="-122"/>
            </a:endParaRPr>
          </a:p>
        </p:txBody>
      </p:sp>
      <p:sp>
        <p:nvSpPr>
          <p:cNvPr id="29711" name="TextBox 16"/>
          <p:cNvSpPr txBox="true"/>
          <p:nvPr/>
        </p:nvSpPr>
        <p:spPr>
          <a:xfrm>
            <a:off x="1169988" y="2952750"/>
            <a:ext cx="1452880" cy="398780"/>
          </a:xfrm>
          <a:prstGeom prst="rect">
            <a:avLst/>
          </a:prstGeom>
          <a:noFill/>
          <a:ln w="9525">
            <a:noFill/>
          </a:ln>
        </p:spPr>
        <p:txBody>
          <a:bodyPr wrap="none" anchor="t">
            <a:spAutoFit/>
          </a:bodyPr>
          <a:lstStyle/>
          <a:p>
            <a:r>
              <a:rPr lang="en-US" altLang="zh-CN" sz="2000" dirty="0">
                <a:solidFill>
                  <a:schemeClr val="accent2"/>
                </a:solidFill>
                <a:latin typeface="SimSun" panose="02010600030101010101" pitchFamily="2" charset="-122"/>
                <a:ea typeface="SimSun" panose="02010600030101010101" pitchFamily="2" charset="-122"/>
              </a:rPr>
              <a:t>研究方案</a:t>
            </a:r>
            <a:r>
              <a:rPr lang="zh-CN" altLang="en-US" sz="2000" dirty="0">
                <a:solidFill>
                  <a:schemeClr val="accent2"/>
                </a:solidFill>
                <a:latin typeface="SimSun" panose="02010600030101010101" pitchFamily="2" charset="-122"/>
                <a:ea typeface="SimSun" panose="02010600030101010101" pitchFamily="2" charset="-122"/>
              </a:rPr>
              <a:t>二</a:t>
            </a:r>
            <a:endParaRPr lang="zh-CN" altLang="en-US" sz="2000" dirty="0">
              <a:solidFill>
                <a:schemeClr val="accent2"/>
              </a:solidFill>
              <a:latin typeface="SimSun" panose="02010600030101010101" pitchFamily="2" charset="-122"/>
              <a:ea typeface="SimSun" panose="02010600030101010101" pitchFamily="2" charset="-122"/>
            </a:endParaRPr>
          </a:p>
        </p:txBody>
      </p:sp>
      <p:sp>
        <p:nvSpPr>
          <p:cNvPr id="29713" name="TextBox 18"/>
          <p:cNvSpPr txBox="true"/>
          <p:nvPr/>
        </p:nvSpPr>
        <p:spPr>
          <a:xfrm>
            <a:off x="1228725" y="1294130"/>
            <a:ext cx="8023225" cy="368300"/>
          </a:xfrm>
          <a:prstGeom prst="rect">
            <a:avLst/>
          </a:prstGeom>
          <a:noFill/>
          <a:ln w="9525">
            <a:noFill/>
          </a:ln>
        </p:spPr>
        <p:txBody>
          <a:bodyPr wrap="square" anchor="t">
            <a:spAutoFit/>
          </a:bodyPr>
          <a:lstStyle/>
          <a:p>
            <a:r>
              <a:rPr lang="en-US" altLang="zh-CN" dirty="0">
                <a:solidFill>
                  <a:schemeClr val="accent1"/>
                </a:solidFill>
                <a:latin typeface="SimSun" panose="02010600030101010101" pitchFamily="2" charset="-122"/>
                <a:ea typeface="SimSun" panose="02010600030101010101" pitchFamily="2" charset="-122"/>
              </a:rPr>
              <a:t>阅读深度学习编译器的论文，全面了解深度学习编译器的设计细节和实现方法。</a:t>
            </a:r>
            <a:endParaRPr lang="en-US" altLang="zh-CN" dirty="0">
              <a:solidFill>
                <a:schemeClr val="accent1"/>
              </a:solidFill>
              <a:latin typeface="SimSun" panose="02010600030101010101" pitchFamily="2" charset="-122"/>
              <a:ea typeface="SimSun" panose="02010600030101010101" pitchFamily="2" charset="-122"/>
            </a:endParaRPr>
          </a:p>
        </p:txBody>
      </p:sp>
      <p:sp>
        <p:nvSpPr>
          <p:cNvPr id="29714" name="TextBox 19"/>
          <p:cNvSpPr txBox="true"/>
          <p:nvPr/>
        </p:nvSpPr>
        <p:spPr>
          <a:xfrm>
            <a:off x="1228725" y="3446780"/>
            <a:ext cx="8699500" cy="368300"/>
          </a:xfrm>
          <a:prstGeom prst="rect">
            <a:avLst/>
          </a:prstGeom>
          <a:noFill/>
          <a:ln w="9525">
            <a:noFill/>
          </a:ln>
        </p:spPr>
        <p:txBody>
          <a:bodyPr wrap="square" anchor="t">
            <a:spAutoFit/>
          </a:bodyPr>
          <a:lstStyle/>
          <a:p>
            <a:r>
              <a:rPr lang="en-US" altLang="zh-CN" dirty="0">
                <a:solidFill>
                  <a:schemeClr val="accent1"/>
                </a:solidFill>
                <a:latin typeface="SimSun" panose="02010600030101010101" pitchFamily="2" charset="-122"/>
                <a:ea typeface="SimSun" panose="02010600030101010101" pitchFamily="2" charset="-122"/>
              </a:rPr>
              <a:t>对深度学习编译器进行实践，掌握模型编译，优化，部署的流程。</a:t>
            </a:r>
            <a:endParaRPr lang="en-US" altLang="zh-CN" dirty="0">
              <a:solidFill>
                <a:schemeClr val="accent1"/>
              </a:solidFill>
              <a:latin typeface="SimSun" panose="02010600030101010101" pitchFamily="2" charset="-122"/>
              <a:ea typeface="SimSun" panose="02010600030101010101" pitchFamily="2" charset="-122"/>
            </a:endParaRPr>
          </a:p>
        </p:txBody>
      </p:sp>
    </p:spTree>
  </p:cSld>
  <p:clrMapOvr>
    <a:masterClrMapping/>
  </p:clrMapOvr>
  <p:transition spd="slow" advTm="3804"/>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27"/>
          <p:cNvSpPr txBox="true"/>
          <p:nvPr/>
        </p:nvSpPr>
        <p:spPr>
          <a:xfrm>
            <a:off x="1012825" y="176213"/>
            <a:ext cx="2484120" cy="553085"/>
          </a:xfrm>
          <a:prstGeom prst="rect">
            <a:avLst/>
          </a:prstGeom>
          <a:noFill/>
          <a:ln w="9525">
            <a:noFill/>
          </a:ln>
        </p:spPr>
        <p:txBody>
          <a:bodyPr wrap="none" anchor="t">
            <a:spAutoFit/>
          </a:bodyPr>
          <a:lstStyle/>
          <a:p>
            <a:r>
              <a:rPr lang="en-US" altLang="en-US" sz="3000" b="1" dirty="0">
                <a:solidFill>
                  <a:schemeClr val="accent1"/>
                </a:solidFill>
                <a:latin typeface="SimSun" panose="02010600030101010101" pitchFamily="2" charset="-122"/>
                <a:ea typeface="SimSun" panose="02010600030101010101" pitchFamily="2" charset="-122"/>
                <a:cs typeface="SimSun" panose="02010600030101010101" pitchFamily="2" charset="-122"/>
              </a:rPr>
              <a:t>3</a:t>
            </a:r>
            <a:r>
              <a:rPr lang="en-US" altLang="zh-CN" sz="3000" b="1" dirty="0">
                <a:solidFill>
                  <a:schemeClr val="accent1"/>
                </a:solidFill>
                <a:latin typeface="SimSun" panose="02010600030101010101" pitchFamily="2" charset="-122"/>
                <a:ea typeface="SimSun" panose="02010600030101010101" pitchFamily="2" charset="-122"/>
                <a:cs typeface="SimSun" panose="02010600030101010101" pitchFamily="2" charset="-122"/>
              </a:rPr>
              <a:t>.2 </a:t>
            </a:r>
            <a:r>
              <a:rPr lang="en-US" altLang="en-US" sz="3000" b="1" dirty="0">
                <a:solidFill>
                  <a:schemeClr val="accent1"/>
                </a:solidFill>
                <a:latin typeface="SimSun" panose="02010600030101010101" pitchFamily="2" charset="-122"/>
                <a:ea typeface="SimSun" panose="02010600030101010101" pitchFamily="2" charset="-122"/>
                <a:cs typeface="SimSun" panose="02010600030101010101" pitchFamily="2" charset="-122"/>
              </a:rPr>
              <a:t>实现</a:t>
            </a:r>
            <a:r>
              <a:rPr lang="zh-CN" altLang="en-US" sz="3000" b="1" dirty="0">
                <a:solidFill>
                  <a:schemeClr val="accent1"/>
                </a:solidFill>
                <a:latin typeface="SimSun" panose="02010600030101010101" pitchFamily="2" charset="-122"/>
                <a:ea typeface="SimSun" panose="02010600030101010101" pitchFamily="2" charset="-122"/>
                <a:cs typeface="SimSun" panose="02010600030101010101" pitchFamily="2" charset="-122"/>
              </a:rPr>
              <a:t>思路</a:t>
            </a:r>
            <a:endParaRPr lang="zh-CN" altLang="en-US" sz="3000" b="1" dirty="0">
              <a:solidFill>
                <a:schemeClr val="accent1"/>
              </a:solidFill>
              <a:latin typeface="SimSun" panose="02010600030101010101" pitchFamily="2" charset="-122"/>
              <a:ea typeface="SimSun" panose="02010600030101010101" pitchFamily="2" charset="-122"/>
              <a:cs typeface="SimSun" panose="02010600030101010101" pitchFamily="2" charset="-122"/>
            </a:endParaRPr>
          </a:p>
        </p:txBody>
      </p:sp>
      <p:sp>
        <p:nvSpPr>
          <p:cNvPr id="19459" name="Freeform 5"/>
          <p:cNvSpPr/>
          <p:nvPr/>
        </p:nvSpPr>
        <p:spPr>
          <a:xfrm>
            <a:off x="427038" y="220663"/>
            <a:ext cx="474662" cy="560387"/>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endParaRPr lang="zh-CN" altLang="en-US"/>
          </a:p>
        </p:txBody>
      </p:sp>
      <p:sp>
        <p:nvSpPr>
          <p:cNvPr id="19460" name="Freeform 13"/>
          <p:cNvSpPr/>
          <p:nvPr/>
        </p:nvSpPr>
        <p:spPr>
          <a:xfrm>
            <a:off x="9939338" y="2349500"/>
            <a:ext cx="919162" cy="2638425"/>
          </a:xfrm>
          <a:custGeom>
            <a:avLst/>
            <a:gdLst/>
            <a:ahLst/>
            <a:cxnLst>
              <a:cxn ang="0">
                <a:pos x="2147483647" y="2147483647"/>
              </a:cxn>
              <a:cxn ang="0">
                <a:pos x="2147483647" y="2147483647"/>
              </a:cxn>
              <a:cxn ang="0">
                <a:pos x="0" y="2147483647"/>
              </a:cxn>
              <a:cxn ang="0">
                <a:pos x="0" y="0"/>
              </a:cxn>
              <a:cxn ang="0">
                <a:pos x="2147483647" y="2147483647"/>
              </a:cxn>
            </a:cxnLst>
            <a:rect l="0" t="0" r="0" b="0"/>
            <a:pathLst>
              <a:path w="1141" h="3278">
                <a:moveTo>
                  <a:pt x="1141" y="1140"/>
                </a:moveTo>
                <a:lnTo>
                  <a:pt x="1141" y="2138"/>
                </a:lnTo>
                <a:lnTo>
                  <a:pt x="0" y="3278"/>
                </a:lnTo>
                <a:lnTo>
                  <a:pt x="0" y="0"/>
                </a:lnTo>
                <a:lnTo>
                  <a:pt x="1141" y="1140"/>
                </a:lnTo>
                <a:close/>
              </a:path>
            </a:pathLst>
          </a:custGeom>
          <a:solidFill>
            <a:schemeClr val="accent1"/>
          </a:solidFill>
          <a:ln w="9525">
            <a:noFill/>
          </a:ln>
        </p:spPr>
        <p:txBody>
          <a:bodyPr/>
          <a:lstStyle/>
          <a:p>
            <a:endParaRPr lang="zh-CN" altLang="en-US"/>
          </a:p>
        </p:txBody>
      </p:sp>
      <p:sp>
        <p:nvSpPr>
          <p:cNvPr id="19461" name="Freeform 14"/>
          <p:cNvSpPr/>
          <p:nvPr/>
        </p:nvSpPr>
        <p:spPr>
          <a:xfrm>
            <a:off x="965200" y="3906838"/>
            <a:ext cx="9893300" cy="1244600"/>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0"/>
              </a:cxn>
              <a:cxn ang="0">
                <a:pos x="2147483647" y="2147483647"/>
              </a:cxn>
            </a:cxnLst>
            <a:rect l="0" t="0" r="0" b="0"/>
            <a:pathLst>
              <a:path w="12294" h="1546">
                <a:moveTo>
                  <a:pt x="523" y="203"/>
                </a:moveTo>
                <a:lnTo>
                  <a:pt x="12294" y="203"/>
                </a:lnTo>
                <a:lnTo>
                  <a:pt x="11153" y="1343"/>
                </a:lnTo>
                <a:lnTo>
                  <a:pt x="523" y="1343"/>
                </a:lnTo>
                <a:lnTo>
                  <a:pt x="523" y="1546"/>
                </a:lnTo>
                <a:lnTo>
                  <a:pt x="261" y="1159"/>
                </a:lnTo>
                <a:lnTo>
                  <a:pt x="0" y="773"/>
                </a:lnTo>
                <a:lnTo>
                  <a:pt x="261" y="387"/>
                </a:lnTo>
                <a:lnTo>
                  <a:pt x="523" y="0"/>
                </a:lnTo>
                <a:lnTo>
                  <a:pt x="523" y="203"/>
                </a:lnTo>
                <a:close/>
              </a:path>
            </a:pathLst>
          </a:custGeom>
          <a:solidFill>
            <a:srgbClr val="113E6A"/>
          </a:solidFill>
          <a:ln w="9525">
            <a:noFill/>
          </a:ln>
        </p:spPr>
        <p:txBody>
          <a:bodyPr/>
          <a:lstStyle/>
          <a:p>
            <a:endParaRPr lang="zh-CN" altLang="en-US"/>
          </a:p>
        </p:txBody>
      </p:sp>
      <p:sp>
        <p:nvSpPr>
          <p:cNvPr id="19462" name="Freeform 15"/>
          <p:cNvSpPr/>
          <p:nvPr/>
        </p:nvSpPr>
        <p:spPr>
          <a:xfrm>
            <a:off x="974725" y="2349500"/>
            <a:ext cx="9883775" cy="915988"/>
          </a:xfrm>
          <a:custGeom>
            <a:avLst/>
            <a:gdLst/>
            <a:ahLst/>
            <a:cxnLst>
              <a:cxn ang="0">
                <a:pos x="0" y="0"/>
              </a:cxn>
              <a:cxn ang="0">
                <a:pos x="2147483647" y="0"/>
              </a:cxn>
              <a:cxn ang="0">
                <a:pos x="2147483647" y="2147483647"/>
              </a:cxn>
              <a:cxn ang="0">
                <a:pos x="0" y="2147483647"/>
              </a:cxn>
              <a:cxn ang="0">
                <a:pos x="2147483647" y="2147483647"/>
              </a:cxn>
              <a:cxn ang="0">
                <a:pos x="0" y="0"/>
              </a:cxn>
            </a:cxnLst>
            <a:rect l="0" t="0" r="0" b="0"/>
            <a:pathLst>
              <a:path w="12281" h="1140">
                <a:moveTo>
                  <a:pt x="0" y="0"/>
                </a:moveTo>
                <a:lnTo>
                  <a:pt x="11140" y="0"/>
                </a:lnTo>
                <a:lnTo>
                  <a:pt x="12281" y="1140"/>
                </a:lnTo>
                <a:lnTo>
                  <a:pt x="0" y="1140"/>
                </a:lnTo>
                <a:lnTo>
                  <a:pt x="570" y="570"/>
                </a:lnTo>
                <a:lnTo>
                  <a:pt x="0" y="0"/>
                </a:lnTo>
                <a:close/>
              </a:path>
            </a:pathLst>
          </a:custGeom>
          <a:solidFill>
            <a:srgbClr val="113E6A"/>
          </a:solidFill>
          <a:ln w="9525">
            <a:noFill/>
          </a:ln>
        </p:spPr>
        <p:txBody>
          <a:bodyPr/>
          <a:lstStyle/>
          <a:p>
            <a:endParaRPr lang="zh-CN" altLang="en-US"/>
          </a:p>
        </p:txBody>
      </p:sp>
      <p:sp>
        <p:nvSpPr>
          <p:cNvPr id="19463" name="Oval 17"/>
          <p:cNvSpPr/>
          <p:nvPr/>
        </p:nvSpPr>
        <p:spPr>
          <a:xfrm>
            <a:off x="2287588" y="2552700"/>
            <a:ext cx="509587" cy="508000"/>
          </a:xfrm>
          <a:prstGeom prst="ellipse">
            <a:avLst/>
          </a:prstGeom>
          <a:solidFill>
            <a:schemeClr val="accent2"/>
          </a:solidFill>
          <a:ln w="9525">
            <a:noFill/>
          </a:ln>
        </p:spPr>
        <p:txBody>
          <a:bodyPr anchor="t"/>
          <a:lstStyle/>
          <a:p>
            <a:pPr algn="ctr"/>
            <a:r>
              <a:rPr lang="en-US" altLang="zh-CN" sz="2000" b="1" dirty="0">
                <a:solidFill>
                  <a:schemeClr val="bg1"/>
                </a:solidFill>
                <a:latin typeface="Arial" panose="020B0604020202020204" pitchFamily="34" charset="0"/>
                <a:ea typeface="宋体" panose="02010600030101010101" pitchFamily="2" charset="-122"/>
              </a:rPr>
              <a:t>1</a:t>
            </a:r>
            <a:endParaRPr lang="zh-CN" altLang="en-US" sz="2000" b="1" dirty="0">
              <a:solidFill>
                <a:schemeClr val="bg1"/>
              </a:solidFill>
              <a:latin typeface="Arial" panose="020B0604020202020204" pitchFamily="34" charset="0"/>
              <a:ea typeface="宋体" panose="02010600030101010101" pitchFamily="2" charset="-122"/>
            </a:endParaRPr>
          </a:p>
        </p:txBody>
      </p:sp>
      <p:sp>
        <p:nvSpPr>
          <p:cNvPr id="19464" name="TextBox 7"/>
          <p:cNvSpPr txBox="true"/>
          <p:nvPr/>
        </p:nvSpPr>
        <p:spPr>
          <a:xfrm>
            <a:off x="1678940" y="781050"/>
            <a:ext cx="1920875" cy="1076325"/>
          </a:xfrm>
          <a:prstGeom prst="rect">
            <a:avLst/>
          </a:prstGeom>
          <a:noFill/>
          <a:ln w="9525">
            <a:noFill/>
          </a:ln>
        </p:spPr>
        <p:txBody>
          <a:bodyPr anchor="t">
            <a:spAutoFit/>
          </a:bodyPr>
          <a:lstStyle/>
          <a:p>
            <a:pPr algn="just"/>
            <a:r>
              <a:rPr lang="" altLang="en-US" sz="1600" dirty="0">
                <a:solidFill>
                  <a:schemeClr val="accent1"/>
                </a:solidFill>
                <a:latin typeface="SimSun" panose="02010600030101010101" pitchFamily="2" charset="-122"/>
                <a:ea typeface="SimSun" panose="02010600030101010101" pitchFamily="2" charset="-122"/>
              </a:rPr>
              <a:t>1-2周</a:t>
            </a:r>
            <a:endParaRPr lang="en-US" altLang="en-US" sz="1600" dirty="0">
              <a:solidFill>
                <a:schemeClr val="accent1"/>
              </a:solidFill>
              <a:latin typeface="SimSun" panose="02010600030101010101" pitchFamily="2" charset="-122"/>
              <a:ea typeface="SimSun" panose="02010600030101010101" pitchFamily="2" charset="-122"/>
            </a:endParaRPr>
          </a:p>
          <a:p>
            <a:pPr algn="just"/>
            <a:r>
              <a:rPr lang="en-US" altLang="en-US" sz="1600" dirty="0">
                <a:solidFill>
                  <a:schemeClr val="accent1"/>
                </a:solidFill>
                <a:latin typeface="SimSun" panose="02010600030101010101" pitchFamily="2" charset="-122"/>
                <a:ea typeface="SimSun" panose="02010600030101010101" pitchFamily="2" charset="-122"/>
              </a:rPr>
              <a:t>全面阅读深度学习编译器的论文，掌握实现方法。</a:t>
            </a:r>
            <a:endParaRPr lang="en-US" altLang="en-US" sz="1600" dirty="0">
              <a:solidFill>
                <a:schemeClr val="accent1"/>
              </a:solidFill>
              <a:latin typeface="SimSun" panose="02010600030101010101" pitchFamily="2" charset="-122"/>
              <a:ea typeface="SimSun" panose="02010600030101010101" pitchFamily="2" charset="-122"/>
            </a:endParaRPr>
          </a:p>
        </p:txBody>
      </p:sp>
      <p:sp>
        <p:nvSpPr>
          <p:cNvPr id="19465" name="Oval 17"/>
          <p:cNvSpPr/>
          <p:nvPr/>
        </p:nvSpPr>
        <p:spPr>
          <a:xfrm>
            <a:off x="5187950" y="2552700"/>
            <a:ext cx="509588" cy="508000"/>
          </a:xfrm>
          <a:prstGeom prst="ellipse">
            <a:avLst/>
          </a:prstGeom>
          <a:solidFill>
            <a:schemeClr val="accent2"/>
          </a:solidFill>
          <a:ln w="9525">
            <a:noFill/>
          </a:ln>
        </p:spPr>
        <p:txBody>
          <a:bodyPr anchor="t"/>
          <a:lstStyle/>
          <a:p>
            <a:pPr algn="ctr"/>
            <a:r>
              <a:rPr lang="en-US" altLang="zh-CN" sz="2000" b="1" dirty="0">
                <a:solidFill>
                  <a:schemeClr val="bg1"/>
                </a:solidFill>
                <a:latin typeface="Arial" panose="020B0604020202020204" pitchFamily="34" charset="0"/>
                <a:ea typeface="宋体" panose="02010600030101010101" pitchFamily="2" charset="-122"/>
              </a:rPr>
              <a:t>2</a:t>
            </a:r>
            <a:endParaRPr lang="zh-CN" altLang="en-US" sz="2000" b="1" dirty="0">
              <a:solidFill>
                <a:schemeClr val="bg1"/>
              </a:solidFill>
              <a:latin typeface="Arial" panose="020B0604020202020204" pitchFamily="34" charset="0"/>
              <a:ea typeface="宋体" panose="02010600030101010101" pitchFamily="2" charset="-122"/>
            </a:endParaRPr>
          </a:p>
        </p:txBody>
      </p:sp>
      <p:sp>
        <p:nvSpPr>
          <p:cNvPr id="19466" name="Oval 17"/>
          <p:cNvSpPr/>
          <p:nvPr/>
        </p:nvSpPr>
        <p:spPr>
          <a:xfrm>
            <a:off x="8172450" y="2552700"/>
            <a:ext cx="509588" cy="508000"/>
          </a:xfrm>
          <a:prstGeom prst="ellipse">
            <a:avLst/>
          </a:prstGeom>
          <a:solidFill>
            <a:schemeClr val="accent2"/>
          </a:solidFill>
          <a:ln w="9525">
            <a:noFill/>
          </a:ln>
        </p:spPr>
        <p:txBody>
          <a:bodyPr anchor="t"/>
          <a:lstStyle/>
          <a:p>
            <a:pPr algn="ctr"/>
            <a:r>
              <a:rPr lang="en-US" altLang="zh-CN" sz="2000" b="1" dirty="0">
                <a:solidFill>
                  <a:schemeClr val="bg1"/>
                </a:solidFill>
                <a:latin typeface="Arial" panose="020B0604020202020204" pitchFamily="34" charset="0"/>
                <a:ea typeface="宋体" panose="02010600030101010101" pitchFamily="2" charset="-122"/>
              </a:rPr>
              <a:t>3</a:t>
            </a:r>
            <a:endParaRPr lang="zh-CN" altLang="en-US" sz="2000" b="1" dirty="0">
              <a:solidFill>
                <a:schemeClr val="bg1"/>
              </a:solidFill>
              <a:latin typeface="Arial" panose="020B0604020202020204" pitchFamily="34" charset="0"/>
              <a:ea typeface="宋体" panose="02010600030101010101" pitchFamily="2" charset="-122"/>
            </a:endParaRPr>
          </a:p>
        </p:txBody>
      </p:sp>
      <p:sp>
        <p:nvSpPr>
          <p:cNvPr id="19467" name="Oval 17"/>
          <p:cNvSpPr/>
          <p:nvPr/>
        </p:nvSpPr>
        <p:spPr>
          <a:xfrm>
            <a:off x="2287588" y="4275138"/>
            <a:ext cx="509587" cy="508000"/>
          </a:xfrm>
          <a:prstGeom prst="ellipse">
            <a:avLst/>
          </a:prstGeom>
          <a:solidFill>
            <a:schemeClr val="accent2"/>
          </a:solidFill>
          <a:ln w="9525">
            <a:noFill/>
          </a:ln>
        </p:spPr>
        <p:txBody>
          <a:bodyPr anchor="t"/>
          <a:lstStyle/>
          <a:p>
            <a:pPr algn="ctr"/>
            <a:r>
              <a:rPr lang="en-US" altLang="zh-CN" sz="2000" b="1" dirty="0">
                <a:solidFill>
                  <a:schemeClr val="bg1"/>
                </a:solidFill>
                <a:latin typeface="Arial" panose="020B0604020202020204" pitchFamily="34" charset="0"/>
                <a:ea typeface="宋体" panose="02010600030101010101" pitchFamily="2" charset="-122"/>
              </a:rPr>
              <a:t>6</a:t>
            </a:r>
            <a:endParaRPr lang="zh-CN" altLang="en-US" sz="2000" b="1" dirty="0">
              <a:solidFill>
                <a:schemeClr val="bg1"/>
              </a:solidFill>
              <a:latin typeface="Arial" panose="020B0604020202020204" pitchFamily="34" charset="0"/>
              <a:ea typeface="宋体" panose="02010600030101010101" pitchFamily="2" charset="-122"/>
            </a:endParaRPr>
          </a:p>
        </p:txBody>
      </p:sp>
      <p:sp>
        <p:nvSpPr>
          <p:cNvPr id="19468" name="Oval 17"/>
          <p:cNvSpPr/>
          <p:nvPr/>
        </p:nvSpPr>
        <p:spPr>
          <a:xfrm>
            <a:off x="5187950" y="4275138"/>
            <a:ext cx="509588" cy="508000"/>
          </a:xfrm>
          <a:prstGeom prst="ellipse">
            <a:avLst/>
          </a:prstGeom>
          <a:solidFill>
            <a:schemeClr val="accent2"/>
          </a:solidFill>
          <a:ln w="9525">
            <a:noFill/>
          </a:ln>
        </p:spPr>
        <p:txBody>
          <a:bodyPr anchor="t"/>
          <a:lstStyle/>
          <a:p>
            <a:pPr algn="ctr"/>
            <a:r>
              <a:rPr lang="en-US" altLang="zh-CN" sz="2000" b="1" dirty="0">
                <a:solidFill>
                  <a:schemeClr val="bg1"/>
                </a:solidFill>
                <a:latin typeface="Arial" panose="020B0604020202020204" pitchFamily="34" charset="0"/>
                <a:ea typeface="宋体" panose="02010600030101010101" pitchFamily="2" charset="-122"/>
              </a:rPr>
              <a:t>5</a:t>
            </a:r>
            <a:endParaRPr lang="zh-CN" altLang="en-US" sz="2000" b="1" dirty="0">
              <a:solidFill>
                <a:schemeClr val="bg1"/>
              </a:solidFill>
              <a:latin typeface="Arial" panose="020B0604020202020204" pitchFamily="34" charset="0"/>
              <a:ea typeface="宋体" panose="02010600030101010101" pitchFamily="2" charset="-122"/>
            </a:endParaRPr>
          </a:p>
        </p:txBody>
      </p:sp>
      <p:sp>
        <p:nvSpPr>
          <p:cNvPr id="19469" name="Oval 17"/>
          <p:cNvSpPr/>
          <p:nvPr/>
        </p:nvSpPr>
        <p:spPr>
          <a:xfrm>
            <a:off x="8172450" y="4275138"/>
            <a:ext cx="509588" cy="508000"/>
          </a:xfrm>
          <a:prstGeom prst="ellipse">
            <a:avLst/>
          </a:prstGeom>
          <a:solidFill>
            <a:schemeClr val="accent2"/>
          </a:solidFill>
          <a:ln w="9525">
            <a:noFill/>
          </a:ln>
        </p:spPr>
        <p:txBody>
          <a:bodyPr anchor="t"/>
          <a:lstStyle/>
          <a:p>
            <a:pPr algn="ctr"/>
            <a:r>
              <a:rPr lang="en-US" altLang="zh-CN" sz="2000" b="1" dirty="0">
                <a:solidFill>
                  <a:schemeClr val="bg1"/>
                </a:solidFill>
                <a:latin typeface="Arial" panose="020B0604020202020204" pitchFamily="34" charset="0"/>
                <a:ea typeface="宋体" panose="02010600030101010101" pitchFamily="2" charset="-122"/>
              </a:rPr>
              <a:t>4</a:t>
            </a:r>
            <a:endParaRPr lang="zh-CN" altLang="en-US" sz="2000" b="1" dirty="0">
              <a:solidFill>
                <a:schemeClr val="bg1"/>
              </a:solidFill>
              <a:latin typeface="Arial" panose="020B0604020202020204" pitchFamily="34" charset="0"/>
              <a:ea typeface="宋体" panose="02010600030101010101" pitchFamily="2" charset="-122"/>
            </a:endParaRPr>
          </a:p>
        </p:txBody>
      </p:sp>
      <p:sp>
        <p:nvSpPr>
          <p:cNvPr id="19470" name="TextBox 14"/>
          <p:cNvSpPr txBox="true"/>
          <p:nvPr/>
        </p:nvSpPr>
        <p:spPr>
          <a:xfrm>
            <a:off x="4483100" y="781050"/>
            <a:ext cx="1919288" cy="1322070"/>
          </a:xfrm>
          <a:prstGeom prst="rect">
            <a:avLst/>
          </a:prstGeom>
          <a:noFill/>
          <a:ln w="9525">
            <a:noFill/>
          </a:ln>
        </p:spPr>
        <p:txBody>
          <a:bodyPr anchor="t">
            <a:spAutoFit/>
          </a:bodyPr>
          <a:lstStyle/>
          <a:p>
            <a:pPr algn="just"/>
            <a:r>
              <a:rPr lang="" altLang="en-US" sz="1600" dirty="0">
                <a:solidFill>
                  <a:schemeClr val="accent1"/>
                </a:solidFill>
                <a:latin typeface="SimSun" panose="02010600030101010101" pitchFamily="2" charset="-122"/>
                <a:ea typeface="SimSun" panose="02010600030101010101" pitchFamily="2" charset="-122"/>
              </a:rPr>
              <a:t>3-4周</a:t>
            </a:r>
            <a:endParaRPr lang="en-US" altLang="zh-CN" sz="1600" dirty="0">
              <a:solidFill>
                <a:schemeClr val="accent1"/>
              </a:solidFill>
              <a:latin typeface="SimSun" panose="02010600030101010101" pitchFamily="2" charset="-122"/>
              <a:ea typeface="SimSun" panose="02010600030101010101" pitchFamily="2" charset="-122"/>
            </a:endParaRPr>
          </a:p>
          <a:p>
            <a:pPr algn="just"/>
            <a:r>
              <a:rPr lang="en-US" altLang="zh-CN" sz="1600" dirty="0">
                <a:solidFill>
                  <a:schemeClr val="accent1"/>
                </a:solidFill>
                <a:latin typeface="SimSun" panose="02010600030101010101" pitchFamily="2" charset="-122"/>
                <a:ea typeface="SimSun" panose="02010600030101010101" pitchFamily="2" charset="-122"/>
              </a:rPr>
              <a:t>实践使用深度学习编译器，掌握编译，优化，部署流程。</a:t>
            </a:r>
            <a:endParaRPr lang="en-US" altLang="zh-CN" sz="1600" dirty="0">
              <a:solidFill>
                <a:schemeClr val="accent1"/>
              </a:solidFill>
              <a:latin typeface="SimSun" panose="02010600030101010101" pitchFamily="2" charset="-122"/>
              <a:ea typeface="SimSun" panose="02010600030101010101" pitchFamily="2" charset="-122"/>
            </a:endParaRPr>
          </a:p>
        </p:txBody>
      </p:sp>
      <p:sp>
        <p:nvSpPr>
          <p:cNvPr id="19472" name="TextBox 16"/>
          <p:cNvSpPr txBox="true"/>
          <p:nvPr/>
        </p:nvSpPr>
        <p:spPr>
          <a:xfrm>
            <a:off x="4483100" y="5217478"/>
            <a:ext cx="1920875" cy="829945"/>
          </a:xfrm>
          <a:prstGeom prst="rect">
            <a:avLst/>
          </a:prstGeom>
          <a:noFill/>
          <a:ln w="9525">
            <a:noFill/>
          </a:ln>
        </p:spPr>
        <p:txBody>
          <a:bodyPr anchor="t">
            <a:spAutoFit/>
          </a:bodyPr>
          <a:lstStyle/>
          <a:p>
            <a:pPr algn="just"/>
            <a:r>
              <a:rPr lang="" altLang="en-US" sz="1600" dirty="0">
                <a:solidFill>
                  <a:schemeClr val="accent1"/>
                </a:solidFill>
                <a:latin typeface="SimSun" panose="02010600030101010101" pitchFamily="2" charset="-122"/>
                <a:ea typeface="SimSun" panose="02010600030101010101" pitchFamily="2" charset="-122"/>
              </a:rPr>
              <a:t>9-10周</a:t>
            </a:r>
            <a:endParaRPr lang="en-US" altLang="zh-CN" sz="1600" dirty="0">
              <a:solidFill>
                <a:schemeClr val="accent1"/>
              </a:solidFill>
              <a:latin typeface="SimSun" panose="02010600030101010101" pitchFamily="2" charset="-122"/>
              <a:ea typeface="SimSun" panose="02010600030101010101" pitchFamily="2" charset="-122"/>
            </a:endParaRPr>
          </a:p>
          <a:p>
            <a:pPr algn="just"/>
            <a:r>
              <a:rPr lang="en-US" altLang="zh-CN" sz="1600" dirty="0">
                <a:solidFill>
                  <a:schemeClr val="accent1"/>
                </a:solidFill>
                <a:latin typeface="SimSun" panose="02010600030101010101" pitchFamily="2" charset="-122"/>
                <a:ea typeface="SimSun" panose="02010600030101010101" pitchFamily="2" charset="-122"/>
              </a:rPr>
              <a:t>实现用户友好的界面。</a:t>
            </a:r>
            <a:endParaRPr lang="en-US" altLang="zh-CN" sz="1600" dirty="0">
              <a:solidFill>
                <a:schemeClr val="accent1"/>
              </a:solidFill>
              <a:latin typeface="SimSun" panose="02010600030101010101" pitchFamily="2" charset="-122"/>
              <a:ea typeface="SimSun" panose="02010600030101010101" pitchFamily="2" charset="-122"/>
            </a:endParaRPr>
          </a:p>
        </p:txBody>
      </p:sp>
      <p:sp>
        <p:nvSpPr>
          <p:cNvPr id="19473" name="TextBox 17"/>
          <p:cNvSpPr txBox="true"/>
          <p:nvPr/>
        </p:nvSpPr>
        <p:spPr>
          <a:xfrm>
            <a:off x="7468235" y="5217478"/>
            <a:ext cx="1919288" cy="1076325"/>
          </a:xfrm>
          <a:prstGeom prst="rect">
            <a:avLst/>
          </a:prstGeom>
          <a:noFill/>
          <a:ln w="9525">
            <a:noFill/>
          </a:ln>
        </p:spPr>
        <p:txBody>
          <a:bodyPr anchor="t">
            <a:spAutoFit/>
          </a:bodyPr>
          <a:lstStyle/>
          <a:p>
            <a:pPr algn="just"/>
            <a:r>
              <a:rPr lang="" altLang="en-US" sz="1600" dirty="0">
                <a:solidFill>
                  <a:schemeClr val="accent1"/>
                </a:solidFill>
                <a:latin typeface="SimSun" panose="02010600030101010101" pitchFamily="2" charset="-122"/>
                <a:ea typeface="SimSun" panose="02010600030101010101" pitchFamily="2" charset="-122"/>
              </a:rPr>
              <a:t>6-8周</a:t>
            </a:r>
            <a:endParaRPr lang="en-US" altLang="zh-CN" sz="1600" dirty="0">
              <a:solidFill>
                <a:schemeClr val="accent1"/>
              </a:solidFill>
              <a:latin typeface="SimSun" panose="02010600030101010101" pitchFamily="2" charset="-122"/>
              <a:ea typeface="SimSun" panose="02010600030101010101" pitchFamily="2" charset="-122"/>
            </a:endParaRPr>
          </a:p>
          <a:p>
            <a:pPr algn="just"/>
            <a:r>
              <a:rPr lang="en-US" altLang="zh-CN" sz="1600" dirty="0">
                <a:solidFill>
                  <a:schemeClr val="accent1"/>
                </a:solidFill>
                <a:latin typeface="SimSun" panose="02010600030101010101" pitchFamily="2" charset="-122"/>
                <a:ea typeface="SimSun" panose="02010600030101010101" pitchFamily="2" charset="-122"/>
              </a:rPr>
              <a:t>编写代码实现多种深度学习框架和后端硬件的支持。</a:t>
            </a:r>
            <a:endParaRPr lang="en-US" altLang="zh-CN" sz="1600" dirty="0">
              <a:solidFill>
                <a:schemeClr val="accent1"/>
              </a:solidFill>
              <a:latin typeface="SimSun" panose="02010600030101010101" pitchFamily="2" charset="-122"/>
              <a:ea typeface="SimSun" panose="02010600030101010101" pitchFamily="2" charset="-122"/>
            </a:endParaRPr>
          </a:p>
        </p:txBody>
      </p:sp>
      <p:sp>
        <p:nvSpPr>
          <p:cNvPr id="19474" name="TextBox 18"/>
          <p:cNvSpPr txBox="true"/>
          <p:nvPr/>
        </p:nvSpPr>
        <p:spPr>
          <a:xfrm>
            <a:off x="7466648" y="778828"/>
            <a:ext cx="1920875" cy="1568450"/>
          </a:xfrm>
          <a:prstGeom prst="rect">
            <a:avLst/>
          </a:prstGeom>
          <a:noFill/>
          <a:ln w="9525">
            <a:noFill/>
          </a:ln>
        </p:spPr>
        <p:txBody>
          <a:bodyPr anchor="t">
            <a:spAutoFit/>
          </a:bodyPr>
          <a:lstStyle/>
          <a:p>
            <a:pPr algn="just"/>
            <a:r>
              <a:rPr lang="" altLang="en-US" sz="1600" dirty="0">
                <a:solidFill>
                  <a:schemeClr val="accent1"/>
                </a:solidFill>
                <a:latin typeface="SimSun" panose="02010600030101010101" pitchFamily="2" charset="-122"/>
                <a:ea typeface="SimSun" panose="02010600030101010101" pitchFamily="2" charset="-122"/>
              </a:rPr>
              <a:t>5周</a:t>
            </a:r>
            <a:endParaRPr lang="en-US" altLang="zh-CN" sz="1600" dirty="0">
              <a:solidFill>
                <a:schemeClr val="accent1"/>
              </a:solidFill>
              <a:latin typeface="SimSun" panose="02010600030101010101" pitchFamily="2" charset="-122"/>
              <a:ea typeface="SimSun" panose="02010600030101010101" pitchFamily="2" charset="-122"/>
            </a:endParaRPr>
          </a:p>
          <a:p>
            <a:pPr algn="just"/>
            <a:r>
              <a:rPr lang="en-US" altLang="zh-CN" sz="1600" dirty="0">
                <a:solidFill>
                  <a:schemeClr val="accent1"/>
                </a:solidFill>
                <a:latin typeface="SimSun" panose="02010600030101010101" pitchFamily="2" charset="-122"/>
                <a:ea typeface="SimSun" panose="02010600030101010101" pitchFamily="2" charset="-122"/>
              </a:rPr>
              <a:t>设计用户调用的接口，</a:t>
            </a:r>
            <a:r>
              <a:rPr lang="" altLang="en-US" sz="1600" dirty="0">
                <a:solidFill>
                  <a:schemeClr val="accent1"/>
                </a:solidFill>
                <a:latin typeface="SimSun" panose="02010600030101010101" pitchFamily="2" charset="-122"/>
                <a:ea typeface="SimSun" panose="02010600030101010101" pitchFamily="2" charset="-122"/>
              </a:rPr>
              <a:t>和平台总体架构，</a:t>
            </a:r>
            <a:r>
              <a:rPr lang="en-US" altLang="zh-CN" sz="1600" dirty="0">
                <a:solidFill>
                  <a:schemeClr val="accent1"/>
                </a:solidFill>
                <a:latin typeface="SimSun" panose="02010600030101010101" pitchFamily="2" charset="-122"/>
                <a:ea typeface="SimSun" panose="02010600030101010101" pitchFamily="2" charset="-122"/>
              </a:rPr>
              <a:t>能够保证自动化的实现编译，部署。</a:t>
            </a:r>
            <a:endParaRPr lang="en-US" altLang="zh-CN" sz="1600" dirty="0">
              <a:solidFill>
                <a:schemeClr val="accent1"/>
              </a:solidFill>
              <a:latin typeface="SimSun" panose="02010600030101010101" pitchFamily="2" charset="-122"/>
              <a:ea typeface="SimSun" panose="02010600030101010101" pitchFamily="2" charset="-122"/>
            </a:endParaRPr>
          </a:p>
        </p:txBody>
      </p:sp>
      <p:sp>
        <p:nvSpPr>
          <p:cNvPr id="2" name="Text Box 1"/>
          <p:cNvSpPr txBox="true"/>
          <p:nvPr/>
        </p:nvSpPr>
        <p:spPr>
          <a:xfrm>
            <a:off x="1851660" y="5217795"/>
            <a:ext cx="1704340" cy="829945"/>
          </a:xfrm>
          <a:prstGeom prst="rect">
            <a:avLst/>
          </a:prstGeom>
          <a:noFill/>
        </p:spPr>
        <p:txBody>
          <a:bodyPr wrap="square" rtlCol="0">
            <a:spAutoFit/>
          </a:bodyPr>
          <a:p>
            <a:r>
              <a:rPr lang="" altLang="en-US" sz="1600">
                <a:solidFill>
                  <a:schemeClr val="accent1"/>
                </a:solidFill>
              </a:rPr>
              <a:t>11-12周</a:t>
            </a:r>
            <a:endParaRPr lang="" altLang="en-US" sz="1600">
              <a:solidFill>
                <a:schemeClr val="accent1"/>
              </a:solidFill>
            </a:endParaRPr>
          </a:p>
          <a:p>
            <a:r>
              <a:rPr lang="" altLang="en-US" sz="1600">
                <a:solidFill>
                  <a:schemeClr val="accent1"/>
                </a:solidFill>
              </a:rPr>
              <a:t>对平台进行测试，完成论文。</a:t>
            </a:r>
            <a:endParaRPr lang="" altLang="en-US" sz="1600">
              <a:solidFill>
                <a:schemeClr val="accent1"/>
              </a:solidFill>
            </a:endParaRPr>
          </a:p>
        </p:txBody>
      </p:sp>
    </p:spTree>
  </p:cSld>
  <p:clrMapOvr>
    <a:masterClrMapping/>
  </p:clrMapOvr>
  <p:transition spd="slow" advTm="3804"/>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false">
          <a:blip r:embed="rId1" cstate="print"/>
          <a:stretch>
            <a:fillRect/>
          </a:stretch>
        </a:blipFill>
        <a:effectLst/>
      </p:bgPr>
    </p:bg>
    <p:spTree>
      <p:nvGrpSpPr>
        <p:cNvPr id="1" name=""/>
        <p:cNvGrpSpPr/>
        <p:nvPr/>
      </p:nvGrpSpPr>
      <p:grpSpPr>
        <a:xfrm>
          <a:off x="0" y="0"/>
          <a:ext cx="0" cy="0"/>
          <a:chOff x="0" y="0"/>
          <a:chExt cx="0" cy="0"/>
        </a:xfrm>
      </p:grpSpPr>
      <p:sp>
        <p:nvSpPr>
          <p:cNvPr id="26626" name="Oval 5"/>
          <p:cNvSpPr/>
          <p:nvPr/>
        </p:nvSpPr>
        <p:spPr>
          <a:xfrm>
            <a:off x="4062413" y="627063"/>
            <a:ext cx="4141787" cy="4144962"/>
          </a:xfrm>
          <a:prstGeom prst="ellipse">
            <a:avLst/>
          </a:prstGeom>
          <a:solidFill>
            <a:srgbClr val="FFFFFF"/>
          </a:solidFill>
          <a:ln w="9525">
            <a:noFill/>
          </a:ln>
        </p:spPr>
        <p:txBody>
          <a:bodyPr anchor="t"/>
          <a:lstStyle/>
          <a:p>
            <a:endParaRPr lang="zh-CN" altLang="en-US" dirty="0">
              <a:solidFill>
                <a:srgbClr val="004C54"/>
              </a:solidFill>
              <a:latin typeface="Arial" panose="020B0604020202020204" pitchFamily="34" charset="0"/>
              <a:ea typeface="宋体" panose="02010600030101010101" pitchFamily="2" charset="-122"/>
            </a:endParaRPr>
          </a:p>
        </p:txBody>
      </p:sp>
      <p:sp>
        <p:nvSpPr>
          <p:cNvPr id="26627" name="Line 12"/>
          <p:cNvSpPr/>
          <p:nvPr/>
        </p:nvSpPr>
        <p:spPr>
          <a:xfrm>
            <a:off x="4195763" y="2740025"/>
            <a:ext cx="3808412" cy="0"/>
          </a:xfrm>
          <a:prstGeom prst="line">
            <a:avLst/>
          </a:prstGeom>
          <a:ln w="12700" cap="flat" cmpd="sng">
            <a:solidFill>
              <a:schemeClr val="bg2"/>
            </a:solidFill>
            <a:prstDash val="solid"/>
            <a:round/>
            <a:headEnd type="none" w="med" len="med"/>
            <a:tailEnd type="none" w="med" len="med"/>
          </a:ln>
        </p:spPr>
      </p:sp>
      <p:sp>
        <p:nvSpPr>
          <p:cNvPr id="26628" name="TextBox 77"/>
          <p:cNvSpPr txBox="true"/>
          <p:nvPr/>
        </p:nvSpPr>
        <p:spPr>
          <a:xfrm>
            <a:off x="4062095" y="2853055"/>
            <a:ext cx="4142105" cy="768350"/>
          </a:xfrm>
          <a:prstGeom prst="rect">
            <a:avLst/>
          </a:prstGeom>
          <a:noFill/>
          <a:ln w="9525">
            <a:noFill/>
          </a:ln>
        </p:spPr>
        <p:txBody>
          <a:bodyPr wrap="square" anchor="t">
            <a:spAutoFit/>
          </a:bodyPr>
          <a:lstStyle/>
          <a:p>
            <a:pPr algn="ctr"/>
            <a:r>
              <a:rPr lang="en-US" altLang="zh-CN" sz="4400" b="1" dirty="0">
                <a:solidFill>
                  <a:srgbClr val="363636"/>
                </a:solidFill>
                <a:latin typeface="SimSun" panose="02010600030101010101" pitchFamily="2" charset="-122"/>
                <a:ea typeface="SimSun" panose="02010600030101010101" pitchFamily="2" charset="-122"/>
              </a:rPr>
              <a:t>关键技术和难点</a:t>
            </a:r>
            <a:endParaRPr lang="en-US" altLang="zh-CN" sz="4400" b="1" dirty="0">
              <a:solidFill>
                <a:srgbClr val="363636"/>
              </a:solidFill>
              <a:latin typeface="SimSun" panose="02010600030101010101" pitchFamily="2" charset="-122"/>
              <a:ea typeface="SimSun" panose="02010600030101010101" pitchFamily="2" charset="-122"/>
            </a:endParaRPr>
          </a:p>
        </p:txBody>
      </p:sp>
      <p:sp>
        <p:nvSpPr>
          <p:cNvPr id="26629" name="Rectangle 14"/>
          <p:cNvSpPr/>
          <p:nvPr/>
        </p:nvSpPr>
        <p:spPr>
          <a:xfrm>
            <a:off x="5634038" y="2255838"/>
            <a:ext cx="930275" cy="400050"/>
          </a:xfrm>
          <a:prstGeom prst="rect">
            <a:avLst/>
          </a:prstGeom>
          <a:noFill/>
          <a:ln w="9525">
            <a:noFill/>
          </a:ln>
        </p:spPr>
        <p:txBody>
          <a:bodyPr wrap="none" lIns="0" tIns="0" rIns="0" bIns="0" anchor="t">
            <a:spAutoFit/>
          </a:bodyPr>
          <a:lstStyle/>
          <a:p>
            <a:r>
              <a:rPr lang="zh-CN" altLang="en-US" sz="2600" dirty="0">
                <a:solidFill>
                  <a:srgbClr val="363636"/>
                </a:solidFill>
                <a:latin typeface="微软雅黑" panose="020B0503020204020204" pitchFamily="34" charset="-122"/>
                <a:ea typeface="微软雅黑" panose="020B0503020204020204" pitchFamily="34" charset="-122"/>
              </a:rPr>
              <a:t>Part </a:t>
            </a:r>
            <a:r>
              <a:rPr lang="en-US" altLang="zh-CN" sz="2600" dirty="0">
                <a:solidFill>
                  <a:srgbClr val="363636"/>
                </a:solidFill>
                <a:latin typeface="微软雅黑" panose="020B0503020204020204" pitchFamily="34" charset="-122"/>
                <a:ea typeface="微软雅黑" panose="020B0503020204020204" pitchFamily="34" charset="-122"/>
              </a:rPr>
              <a:t>4</a:t>
            </a:r>
            <a:endParaRPr lang="zh-CN" altLang="en-US" sz="2600" dirty="0">
              <a:solidFill>
                <a:srgbClr val="363636"/>
              </a:solidFill>
              <a:latin typeface="微软雅黑" panose="020B0503020204020204" pitchFamily="34" charset="-122"/>
              <a:ea typeface="微软雅黑" panose="020B0503020204020204" pitchFamily="34" charset="-122"/>
            </a:endParaRPr>
          </a:p>
        </p:txBody>
      </p:sp>
      <p:sp>
        <p:nvSpPr>
          <p:cNvPr id="26630" name="Freeform 11"/>
          <p:cNvSpPr>
            <a:spLocks noEditPoints="true"/>
          </p:cNvSpPr>
          <p:nvPr/>
        </p:nvSpPr>
        <p:spPr>
          <a:xfrm>
            <a:off x="5354638" y="850900"/>
            <a:ext cx="1489075" cy="128746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48" h="810">
                <a:moveTo>
                  <a:pt x="588" y="151"/>
                </a:moveTo>
                <a:cubicBezTo>
                  <a:pt x="588" y="151"/>
                  <a:pt x="588" y="152"/>
                  <a:pt x="588" y="152"/>
                </a:cubicBezTo>
                <a:cubicBezTo>
                  <a:pt x="588" y="153"/>
                  <a:pt x="589" y="154"/>
                  <a:pt x="589" y="155"/>
                </a:cubicBezTo>
                <a:cubicBezTo>
                  <a:pt x="589" y="156"/>
                  <a:pt x="589" y="156"/>
                  <a:pt x="589" y="157"/>
                </a:cubicBezTo>
                <a:cubicBezTo>
                  <a:pt x="589" y="158"/>
                  <a:pt x="589" y="159"/>
                  <a:pt x="589" y="161"/>
                </a:cubicBezTo>
                <a:cubicBezTo>
                  <a:pt x="589" y="161"/>
                  <a:pt x="589" y="161"/>
                  <a:pt x="589" y="161"/>
                </a:cubicBezTo>
                <a:cubicBezTo>
                  <a:pt x="589" y="162"/>
                  <a:pt x="589" y="164"/>
                  <a:pt x="589" y="165"/>
                </a:cubicBezTo>
                <a:cubicBezTo>
                  <a:pt x="589" y="165"/>
                  <a:pt x="589" y="166"/>
                  <a:pt x="589" y="166"/>
                </a:cubicBezTo>
                <a:cubicBezTo>
                  <a:pt x="589" y="167"/>
                  <a:pt x="589" y="168"/>
                  <a:pt x="589" y="169"/>
                </a:cubicBezTo>
                <a:cubicBezTo>
                  <a:pt x="589" y="170"/>
                  <a:pt x="589" y="170"/>
                  <a:pt x="589" y="171"/>
                </a:cubicBezTo>
                <a:cubicBezTo>
                  <a:pt x="588" y="178"/>
                  <a:pt x="586" y="185"/>
                  <a:pt x="584" y="191"/>
                </a:cubicBezTo>
                <a:cubicBezTo>
                  <a:pt x="584" y="192"/>
                  <a:pt x="583" y="193"/>
                  <a:pt x="583" y="194"/>
                </a:cubicBezTo>
                <a:cubicBezTo>
                  <a:pt x="583" y="195"/>
                  <a:pt x="583" y="195"/>
                  <a:pt x="583" y="195"/>
                </a:cubicBezTo>
                <a:cubicBezTo>
                  <a:pt x="583" y="196"/>
                  <a:pt x="582" y="197"/>
                  <a:pt x="582" y="198"/>
                </a:cubicBezTo>
                <a:cubicBezTo>
                  <a:pt x="582" y="198"/>
                  <a:pt x="582" y="198"/>
                  <a:pt x="582" y="198"/>
                </a:cubicBezTo>
                <a:cubicBezTo>
                  <a:pt x="580" y="201"/>
                  <a:pt x="579" y="204"/>
                  <a:pt x="577" y="207"/>
                </a:cubicBezTo>
                <a:cubicBezTo>
                  <a:pt x="577" y="207"/>
                  <a:pt x="577" y="207"/>
                  <a:pt x="577" y="208"/>
                </a:cubicBezTo>
                <a:cubicBezTo>
                  <a:pt x="577" y="208"/>
                  <a:pt x="576" y="209"/>
                  <a:pt x="575" y="210"/>
                </a:cubicBezTo>
                <a:cubicBezTo>
                  <a:pt x="575" y="210"/>
                  <a:pt x="575" y="211"/>
                  <a:pt x="575" y="211"/>
                </a:cubicBezTo>
                <a:cubicBezTo>
                  <a:pt x="573" y="215"/>
                  <a:pt x="570" y="218"/>
                  <a:pt x="567" y="222"/>
                </a:cubicBezTo>
                <a:cubicBezTo>
                  <a:pt x="567" y="222"/>
                  <a:pt x="567" y="222"/>
                  <a:pt x="567" y="222"/>
                </a:cubicBezTo>
                <a:cubicBezTo>
                  <a:pt x="566" y="223"/>
                  <a:pt x="566" y="224"/>
                  <a:pt x="565" y="224"/>
                </a:cubicBezTo>
                <a:cubicBezTo>
                  <a:pt x="565" y="224"/>
                  <a:pt x="565" y="225"/>
                  <a:pt x="565" y="225"/>
                </a:cubicBezTo>
                <a:cubicBezTo>
                  <a:pt x="562" y="227"/>
                  <a:pt x="560" y="230"/>
                  <a:pt x="558" y="232"/>
                </a:cubicBezTo>
                <a:cubicBezTo>
                  <a:pt x="558" y="232"/>
                  <a:pt x="557" y="232"/>
                  <a:pt x="557" y="232"/>
                </a:cubicBezTo>
                <a:cubicBezTo>
                  <a:pt x="557" y="233"/>
                  <a:pt x="556" y="233"/>
                  <a:pt x="555" y="234"/>
                </a:cubicBezTo>
                <a:cubicBezTo>
                  <a:pt x="555" y="234"/>
                  <a:pt x="555" y="234"/>
                  <a:pt x="554" y="234"/>
                </a:cubicBezTo>
                <a:cubicBezTo>
                  <a:pt x="554" y="235"/>
                  <a:pt x="553" y="236"/>
                  <a:pt x="552" y="236"/>
                </a:cubicBezTo>
                <a:cubicBezTo>
                  <a:pt x="547" y="240"/>
                  <a:pt x="543" y="243"/>
                  <a:pt x="537" y="246"/>
                </a:cubicBezTo>
                <a:cubicBezTo>
                  <a:pt x="536" y="246"/>
                  <a:pt x="535" y="247"/>
                  <a:pt x="534" y="247"/>
                </a:cubicBezTo>
                <a:cubicBezTo>
                  <a:pt x="533" y="247"/>
                  <a:pt x="533" y="248"/>
                  <a:pt x="532" y="248"/>
                </a:cubicBezTo>
                <a:cubicBezTo>
                  <a:pt x="532" y="248"/>
                  <a:pt x="531" y="249"/>
                  <a:pt x="530" y="249"/>
                </a:cubicBezTo>
                <a:cubicBezTo>
                  <a:pt x="529" y="249"/>
                  <a:pt x="529" y="249"/>
                  <a:pt x="528" y="249"/>
                </a:cubicBezTo>
                <a:cubicBezTo>
                  <a:pt x="527" y="250"/>
                  <a:pt x="526" y="250"/>
                  <a:pt x="525" y="251"/>
                </a:cubicBezTo>
                <a:cubicBezTo>
                  <a:pt x="525" y="251"/>
                  <a:pt x="525" y="251"/>
                  <a:pt x="525" y="251"/>
                </a:cubicBezTo>
                <a:cubicBezTo>
                  <a:pt x="523" y="251"/>
                  <a:pt x="522" y="252"/>
                  <a:pt x="520" y="252"/>
                </a:cubicBezTo>
                <a:cubicBezTo>
                  <a:pt x="520" y="252"/>
                  <a:pt x="520" y="252"/>
                  <a:pt x="519" y="252"/>
                </a:cubicBezTo>
                <a:cubicBezTo>
                  <a:pt x="518" y="253"/>
                  <a:pt x="517" y="253"/>
                  <a:pt x="516" y="253"/>
                </a:cubicBezTo>
                <a:cubicBezTo>
                  <a:pt x="516" y="253"/>
                  <a:pt x="515" y="253"/>
                  <a:pt x="515" y="253"/>
                </a:cubicBezTo>
                <a:cubicBezTo>
                  <a:pt x="514" y="254"/>
                  <a:pt x="512" y="254"/>
                  <a:pt x="511" y="254"/>
                </a:cubicBezTo>
                <a:cubicBezTo>
                  <a:pt x="509" y="254"/>
                  <a:pt x="508" y="255"/>
                  <a:pt x="506" y="255"/>
                </a:cubicBezTo>
                <a:cubicBezTo>
                  <a:pt x="506" y="255"/>
                  <a:pt x="506" y="255"/>
                  <a:pt x="505" y="255"/>
                </a:cubicBezTo>
                <a:cubicBezTo>
                  <a:pt x="504" y="255"/>
                  <a:pt x="503" y="255"/>
                  <a:pt x="502" y="255"/>
                </a:cubicBezTo>
                <a:cubicBezTo>
                  <a:pt x="502" y="255"/>
                  <a:pt x="501" y="255"/>
                  <a:pt x="501" y="255"/>
                </a:cubicBezTo>
                <a:cubicBezTo>
                  <a:pt x="499" y="255"/>
                  <a:pt x="498" y="255"/>
                  <a:pt x="496" y="255"/>
                </a:cubicBezTo>
                <a:cubicBezTo>
                  <a:pt x="496" y="255"/>
                  <a:pt x="496" y="255"/>
                  <a:pt x="496" y="255"/>
                </a:cubicBezTo>
                <a:cubicBezTo>
                  <a:pt x="495" y="255"/>
                  <a:pt x="494" y="255"/>
                  <a:pt x="492" y="255"/>
                </a:cubicBezTo>
                <a:cubicBezTo>
                  <a:pt x="492" y="255"/>
                  <a:pt x="491" y="255"/>
                  <a:pt x="491" y="255"/>
                </a:cubicBezTo>
                <a:cubicBezTo>
                  <a:pt x="490" y="255"/>
                  <a:pt x="489" y="255"/>
                  <a:pt x="488" y="255"/>
                </a:cubicBezTo>
                <a:cubicBezTo>
                  <a:pt x="488" y="255"/>
                  <a:pt x="487" y="255"/>
                  <a:pt x="487" y="255"/>
                </a:cubicBezTo>
                <a:cubicBezTo>
                  <a:pt x="485" y="255"/>
                  <a:pt x="484" y="255"/>
                  <a:pt x="483" y="255"/>
                </a:cubicBezTo>
                <a:cubicBezTo>
                  <a:pt x="477" y="254"/>
                  <a:pt x="471" y="253"/>
                  <a:pt x="466" y="251"/>
                </a:cubicBezTo>
                <a:cubicBezTo>
                  <a:pt x="465" y="250"/>
                  <a:pt x="464" y="250"/>
                  <a:pt x="463" y="250"/>
                </a:cubicBezTo>
                <a:cubicBezTo>
                  <a:pt x="463" y="250"/>
                  <a:pt x="462" y="250"/>
                  <a:pt x="462" y="249"/>
                </a:cubicBezTo>
                <a:cubicBezTo>
                  <a:pt x="461" y="249"/>
                  <a:pt x="460" y="249"/>
                  <a:pt x="459" y="248"/>
                </a:cubicBezTo>
                <a:cubicBezTo>
                  <a:pt x="459" y="248"/>
                  <a:pt x="459" y="248"/>
                  <a:pt x="459" y="248"/>
                </a:cubicBezTo>
                <a:cubicBezTo>
                  <a:pt x="456" y="247"/>
                  <a:pt x="453" y="245"/>
                  <a:pt x="450" y="244"/>
                </a:cubicBezTo>
                <a:cubicBezTo>
                  <a:pt x="450" y="244"/>
                  <a:pt x="450" y="244"/>
                  <a:pt x="450" y="244"/>
                </a:cubicBezTo>
                <a:cubicBezTo>
                  <a:pt x="449" y="243"/>
                  <a:pt x="448" y="243"/>
                  <a:pt x="447" y="242"/>
                </a:cubicBezTo>
                <a:cubicBezTo>
                  <a:pt x="447" y="242"/>
                  <a:pt x="447" y="242"/>
                  <a:pt x="446" y="242"/>
                </a:cubicBezTo>
                <a:cubicBezTo>
                  <a:pt x="443" y="239"/>
                  <a:pt x="439" y="237"/>
                  <a:pt x="436" y="234"/>
                </a:cubicBezTo>
                <a:cubicBezTo>
                  <a:pt x="435" y="234"/>
                  <a:pt x="435" y="234"/>
                  <a:pt x="435" y="234"/>
                </a:cubicBezTo>
                <a:cubicBezTo>
                  <a:pt x="434" y="233"/>
                  <a:pt x="434" y="232"/>
                  <a:pt x="433" y="232"/>
                </a:cubicBezTo>
                <a:cubicBezTo>
                  <a:pt x="433" y="231"/>
                  <a:pt x="433" y="231"/>
                  <a:pt x="432" y="231"/>
                </a:cubicBezTo>
                <a:cubicBezTo>
                  <a:pt x="430" y="229"/>
                  <a:pt x="428" y="227"/>
                  <a:pt x="425" y="224"/>
                </a:cubicBezTo>
                <a:cubicBezTo>
                  <a:pt x="425" y="224"/>
                  <a:pt x="425" y="224"/>
                  <a:pt x="425" y="224"/>
                </a:cubicBezTo>
                <a:cubicBezTo>
                  <a:pt x="425" y="223"/>
                  <a:pt x="424" y="222"/>
                  <a:pt x="423" y="222"/>
                </a:cubicBezTo>
                <a:cubicBezTo>
                  <a:pt x="423" y="221"/>
                  <a:pt x="423" y="221"/>
                  <a:pt x="423" y="221"/>
                </a:cubicBezTo>
                <a:cubicBezTo>
                  <a:pt x="422" y="220"/>
                  <a:pt x="421" y="219"/>
                  <a:pt x="421" y="218"/>
                </a:cubicBezTo>
                <a:cubicBezTo>
                  <a:pt x="417" y="213"/>
                  <a:pt x="413" y="207"/>
                  <a:pt x="410" y="200"/>
                </a:cubicBezTo>
                <a:cubicBezTo>
                  <a:pt x="410" y="200"/>
                  <a:pt x="410" y="199"/>
                  <a:pt x="409" y="199"/>
                </a:cubicBezTo>
                <a:cubicBezTo>
                  <a:pt x="409" y="198"/>
                  <a:pt x="409" y="197"/>
                  <a:pt x="408" y="196"/>
                </a:cubicBezTo>
                <a:cubicBezTo>
                  <a:pt x="408" y="196"/>
                  <a:pt x="408" y="195"/>
                  <a:pt x="408" y="195"/>
                </a:cubicBezTo>
                <a:cubicBezTo>
                  <a:pt x="407" y="194"/>
                  <a:pt x="407" y="193"/>
                  <a:pt x="407" y="191"/>
                </a:cubicBezTo>
                <a:cubicBezTo>
                  <a:pt x="406" y="191"/>
                  <a:pt x="406" y="191"/>
                  <a:pt x="406" y="191"/>
                </a:cubicBezTo>
                <a:cubicBezTo>
                  <a:pt x="406" y="190"/>
                  <a:pt x="406" y="188"/>
                  <a:pt x="405" y="187"/>
                </a:cubicBezTo>
                <a:cubicBezTo>
                  <a:pt x="405" y="187"/>
                  <a:pt x="405" y="186"/>
                  <a:pt x="405" y="186"/>
                </a:cubicBezTo>
                <a:cubicBezTo>
                  <a:pt x="405" y="185"/>
                  <a:pt x="404" y="184"/>
                  <a:pt x="404" y="183"/>
                </a:cubicBezTo>
                <a:cubicBezTo>
                  <a:pt x="404" y="182"/>
                  <a:pt x="404" y="182"/>
                  <a:pt x="404" y="181"/>
                </a:cubicBezTo>
                <a:cubicBezTo>
                  <a:pt x="404" y="180"/>
                  <a:pt x="403" y="179"/>
                  <a:pt x="403" y="177"/>
                </a:cubicBezTo>
                <a:cubicBezTo>
                  <a:pt x="403" y="176"/>
                  <a:pt x="403" y="174"/>
                  <a:pt x="402" y="173"/>
                </a:cubicBezTo>
                <a:cubicBezTo>
                  <a:pt x="402" y="173"/>
                  <a:pt x="402" y="172"/>
                  <a:pt x="402" y="172"/>
                </a:cubicBezTo>
                <a:cubicBezTo>
                  <a:pt x="402" y="171"/>
                  <a:pt x="402" y="170"/>
                  <a:pt x="402" y="169"/>
                </a:cubicBezTo>
                <a:cubicBezTo>
                  <a:pt x="402" y="168"/>
                  <a:pt x="402" y="168"/>
                  <a:pt x="402" y="167"/>
                </a:cubicBezTo>
                <a:cubicBezTo>
                  <a:pt x="402" y="166"/>
                  <a:pt x="402" y="164"/>
                  <a:pt x="402" y="163"/>
                </a:cubicBezTo>
                <a:cubicBezTo>
                  <a:pt x="402" y="163"/>
                  <a:pt x="402" y="163"/>
                  <a:pt x="402" y="163"/>
                </a:cubicBezTo>
                <a:cubicBezTo>
                  <a:pt x="402" y="161"/>
                  <a:pt x="402" y="160"/>
                  <a:pt x="402" y="159"/>
                </a:cubicBezTo>
                <a:cubicBezTo>
                  <a:pt x="402" y="158"/>
                  <a:pt x="402" y="158"/>
                  <a:pt x="402" y="157"/>
                </a:cubicBezTo>
                <a:cubicBezTo>
                  <a:pt x="402" y="156"/>
                  <a:pt x="402" y="156"/>
                  <a:pt x="402" y="155"/>
                </a:cubicBezTo>
                <a:cubicBezTo>
                  <a:pt x="402" y="154"/>
                  <a:pt x="402" y="154"/>
                  <a:pt x="402" y="153"/>
                </a:cubicBezTo>
                <a:cubicBezTo>
                  <a:pt x="402" y="152"/>
                  <a:pt x="402" y="151"/>
                  <a:pt x="403" y="149"/>
                </a:cubicBezTo>
                <a:cubicBezTo>
                  <a:pt x="403" y="149"/>
                  <a:pt x="403" y="149"/>
                  <a:pt x="403" y="149"/>
                </a:cubicBezTo>
                <a:cubicBezTo>
                  <a:pt x="403" y="143"/>
                  <a:pt x="405" y="138"/>
                  <a:pt x="406" y="132"/>
                </a:cubicBezTo>
                <a:cubicBezTo>
                  <a:pt x="407" y="131"/>
                  <a:pt x="407" y="130"/>
                  <a:pt x="408" y="129"/>
                </a:cubicBezTo>
                <a:cubicBezTo>
                  <a:pt x="408" y="129"/>
                  <a:pt x="408" y="129"/>
                  <a:pt x="408" y="129"/>
                </a:cubicBezTo>
                <a:cubicBezTo>
                  <a:pt x="408" y="128"/>
                  <a:pt x="409" y="127"/>
                  <a:pt x="409" y="126"/>
                </a:cubicBezTo>
                <a:cubicBezTo>
                  <a:pt x="409" y="126"/>
                  <a:pt x="409" y="126"/>
                  <a:pt x="409" y="126"/>
                </a:cubicBezTo>
                <a:cubicBezTo>
                  <a:pt x="410" y="123"/>
                  <a:pt x="412" y="120"/>
                  <a:pt x="413" y="117"/>
                </a:cubicBezTo>
                <a:cubicBezTo>
                  <a:pt x="413" y="117"/>
                  <a:pt x="414" y="116"/>
                  <a:pt x="414" y="116"/>
                </a:cubicBezTo>
                <a:cubicBezTo>
                  <a:pt x="414" y="115"/>
                  <a:pt x="415" y="114"/>
                  <a:pt x="415" y="114"/>
                </a:cubicBezTo>
                <a:cubicBezTo>
                  <a:pt x="415" y="113"/>
                  <a:pt x="415" y="113"/>
                  <a:pt x="416" y="113"/>
                </a:cubicBezTo>
                <a:cubicBezTo>
                  <a:pt x="418" y="109"/>
                  <a:pt x="420" y="106"/>
                  <a:pt x="423" y="102"/>
                </a:cubicBezTo>
                <a:cubicBezTo>
                  <a:pt x="423" y="102"/>
                  <a:pt x="423" y="102"/>
                  <a:pt x="424" y="102"/>
                </a:cubicBezTo>
                <a:cubicBezTo>
                  <a:pt x="424" y="101"/>
                  <a:pt x="425" y="100"/>
                  <a:pt x="426" y="99"/>
                </a:cubicBezTo>
                <a:cubicBezTo>
                  <a:pt x="426" y="99"/>
                  <a:pt x="426" y="99"/>
                  <a:pt x="426" y="99"/>
                </a:cubicBezTo>
                <a:cubicBezTo>
                  <a:pt x="428" y="97"/>
                  <a:pt x="431" y="94"/>
                  <a:pt x="433" y="92"/>
                </a:cubicBezTo>
                <a:cubicBezTo>
                  <a:pt x="433" y="92"/>
                  <a:pt x="433" y="92"/>
                  <a:pt x="433" y="92"/>
                </a:cubicBezTo>
                <a:cubicBezTo>
                  <a:pt x="434" y="91"/>
                  <a:pt x="435" y="90"/>
                  <a:pt x="436" y="90"/>
                </a:cubicBezTo>
                <a:cubicBezTo>
                  <a:pt x="436" y="90"/>
                  <a:pt x="436" y="89"/>
                  <a:pt x="436" y="89"/>
                </a:cubicBezTo>
                <a:cubicBezTo>
                  <a:pt x="437" y="89"/>
                  <a:pt x="438" y="88"/>
                  <a:pt x="439" y="87"/>
                </a:cubicBezTo>
                <a:cubicBezTo>
                  <a:pt x="443" y="84"/>
                  <a:pt x="448" y="81"/>
                  <a:pt x="453" y="78"/>
                </a:cubicBezTo>
                <a:cubicBezTo>
                  <a:pt x="454" y="78"/>
                  <a:pt x="456" y="77"/>
                  <a:pt x="457" y="77"/>
                </a:cubicBezTo>
                <a:cubicBezTo>
                  <a:pt x="457" y="76"/>
                  <a:pt x="458" y="76"/>
                  <a:pt x="458" y="76"/>
                </a:cubicBezTo>
                <a:cubicBezTo>
                  <a:pt x="459" y="76"/>
                  <a:pt x="460" y="75"/>
                  <a:pt x="461" y="75"/>
                </a:cubicBezTo>
                <a:cubicBezTo>
                  <a:pt x="461" y="75"/>
                  <a:pt x="462" y="74"/>
                  <a:pt x="462" y="74"/>
                </a:cubicBezTo>
                <a:cubicBezTo>
                  <a:pt x="463" y="74"/>
                  <a:pt x="465" y="73"/>
                  <a:pt x="466" y="73"/>
                </a:cubicBezTo>
                <a:cubicBezTo>
                  <a:pt x="466" y="73"/>
                  <a:pt x="466" y="73"/>
                  <a:pt x="466" y="73"/>
                </a:cubicBezTo>
                <a:cubicBezTo>
                  <a:pt x="467" y="72"/>
                  <a:pt x="469" y="72"/>
                  <a:pt x="470" y="72"/>
                </a:cubicBezTo>
                <a:cubicBezTo>
                  <a:pt x="471" y="72"/>
                  <a:pt x="471" y="71"/>
                  <a:pt x="471" y="71"/>
                </a:cubicBezTo>
                <a:cubicBezTo>
                  <a:pt x="472" y="71"/>
                  <a:pt x="473" y="71"/>
                  <a:pt x="474" y="71"/>
                </a:cubicBezTo>
                <a:cubicBezTo>
                  <a:pt x="475" y="71"/>
                  <a:pt x="475" y="70"/>
                  <a:pt x="476" y="70"/>
                </a:cubicBezTo>
                <a:cubicBezTo>
                  <a:pt x="477" y="70"/>
                  <a:pt x="479" y="70"/>
                  <a:pt x="480" y="70"/>
                </a:cubicBezTo>
                <a:cubicBezTo>
                  <a:pt x="481" y="69"/>
                  <a:pt x="483" y="69"/>
                  <a:pt x="484" y="69"/>
                </a:cubicBezTo>
                <a:cubicBezTo>
                  <a:pt x="485" y="69"/>
                  <a:pt x="485" y="69"/>
                  <a:pt x="486" y="69"/>
                </a:cubicBezTo>
                <a:cubicBezTo>
                  <a:pt x="487" y="69"/>
                  <a:pt x="488" y="69"/>
                  <a:pt x="489" y="69"/>
                </a:cubicBezTo>
                <a:cubicBezTo>
                  <a:pt x="489" y="68"/>
                  <a:pt x="490" y="68"/>
                  <a:pt x="490" y="68"/>
                </a:cubicBezTo>
                <a:cubicBezTo>
                  <a:pt x="491" y="68"/>
                  <a:pt x="493" y="68"/>
                  <a:pt x="494" y="68"/>
                </a:cubicBezTo>
                <a:cubicBezTo>
                  <a:pt x="494" y="68"/>
                  <a:pt x="494" y="68"/>
                  <a:pt x="495" y="68"/>
                </a:cubicBezTo>
                <a:cubicBezTo>
                  <a:pt x="496" y="68"/>
                  <a:pt x="497" y="68"/>
                  <a:pt x="498" y="68"/>
                </a:cubicBezTo>
                <a:cubicBezTo>
                  <a:pt x="499" y="68"/>
                  <a:pt x="499" y="68"/>
                  <a:pt x="500" y="68"/>
                </a:cubicBezTo>
                <a:cubicBezTo>
                  <a:pt x="501" y="68"/>
                  <a:pt x="502" y="68"/>
                  <a:pt x="503" y="69"/>
                </a:cubicBezTo>
                <a:cubicBezTo>
                  <a:pt x="503" y="69"/>
                  <a:pt x="504" y="69"/>
                  <a:pt x="504" y="69"/>
                </a:cubicBezTo>
                <a:cubicBezTo>
                  <a:pt x="505" y="69"/>
                  <a:pt x="507" y="69"/>
                  <a:pt x="508" y="69"/>
                </a:cubicBezTo>
                <a:cubicBezTo>
                  <a:pt x="514" y="70"/>
                  <a:pt x="519" y="71"/>
                  <a:pt x="525" y="73"/>
                </a:cubicBezTo>
                <a:cubicBezTo>
                  <a:pt x="526" y="73"/>
                  <a:pt x="527" y="74"/>
                  <a:pt x="528" y="74"/>
                </a:cubicBezTo>
                <a:cubicBezTo>
                  <a:pt x="528" y="74"/>
                  <a:pt x="528" y="74"/>
                  <a:pt x="528" y="74"/>
                </a:cubicBezTo>
                <a:cubicBezTo>
                  <a:pt x="529" y="75"/>
                  <a:pt x="530" y="75"/>
                  <a:pt x="531" y="75"/>
                </a:cubicBezTo>
                <a:cubicBezTo>
                  <a:pt x="531" y="75"/>
                  <a:pt x="532" y="76"/>
                  <a:pt x="532" y="76"/>
                </a:cubicBezTo>
                <a:cubicBezTo>
                  <a:pt x="535" y="77"/>
                  <a:pt x="538" y="78"/>
                  <a:pt x="541" y="80"/>
                </a:cubicBezTo>
                <a:cubicBezTo>
                  <a:pt x="541" y="80"/>
                  <a:pt x="541" y="80"/>
                  <a:pt x="541" y="80"/>
                </a:cubicBezTo>
                <a:cubicBezTo>
                  <a:pt x="542" y="81"/>
                  <a:pt x="543" y="81"/>
                  <a:pt x="544" y="82"/>
                </a:cubicBezTo>
                <a:cubicBezTo>
                  <a:pt x="544" y="82"/>
                  <a:pt x="544" y="82"/>
                  <a:pt x="544" y="82"/>
                </a:cubicBezTo>
                <a:cubicBezTo>
                  <a:pt x="548" y="84"/>
                  <a:pt x="552" y="87"/>
                  <a:pt x="555" y="90"/>
                </a:cubicBezTo>
                <a:cubicBezTo>
                  <a:pt x="555" y="90"/>
                  <a:pt x="555" y="90"/>
                  <a:pt x="556" y="90"/>
                </a:cubicBezTo>
                <a:cubicBezTo>
                  <a:pt x="556" y="91"/>
                  <a:pt x="557" y="92"/>
                  <a:pt x="558" y="92"/>
                </a:cubicBezTo>
                <a:cubicBezTo>
                  <a:pt x="558" y="92"/>
                  <a:pt x="558" y="92"/>
                  <a:pt x="558" y="93"/>
                </a:cubicBezTo>
                <a:cubicBezTo>
                  <a:pt x="561" y="95"/>
                  <a:pt x="563" y="97"/>
                  <a:pt x="565" y="100"/>
                </a:cubicBezTo>
                <a:cubicBezTo>
                  <a:pt x="565" y="100"/>
                  <a:pt x="565" y="100"/>
                  <a:pt x="565" y="100"/>
                </a:cubicBezTo>
                <a:cubicBezTo>
                  <a:pt x="566" y="101"/>
                  <a:pt x="567" y="101"/>
                  <a:pt x="567" y="102"/>
                </a:cubicBezTo>
                <a:cubicBezTo>
                  <a:pt x="568" y="102"/>
                  <a:pt x="568" y="103"/>
                  <a:pt x="568" y="103"/>
                </a:cubicBezTo>
                <a:cubicBezTo>
                  <a:pt x="569" y="104"/>
                  <a:pt x="569" y="104"/>
                  <a:pt x="570" y="105"/>
                </a:cubicBezTo>
                <a:cubicBezTo>
                  <a:pt x="573" y="110"/>
                  <a:pt x="576" y="115"/>
                  <a:pt x="579" y="120"/>
                </a:cubicBezTo>
                <a:cubicBezTo>
                  <a:pt x="580" y="121"/>
                  <a:pt x="580" y="122"/>
                  <a:pt x="581" y="123"/>
                </a:cubicBezTo>
                <a:cubicBezTo>
                  <a:pt x="581" y="124"/>
                  <a:pt x="581" y="124"/>
                  <a:pt x="581" y="125"/>
                </a:cubicBezTo>
                <a:cubicBezTo>
                  <a:pt x="582" y="126"/>
                  <a:pt x="582" y="127"/>
                  <a:pt x="582" y="127"/>
                </a:cubicBezTo>
                <a:cubicBezTo>
                  <a:pt x="583" y="128"/>
                  <a:pt x="583" y="128"/>
                  <a:pt x="583" y="129"/>
                </a:cubicBezTo>
                <a:cubicBezTo>
                  <a:pt x="583" y="130"/>
                  <a:pt x="584" y="131"/>
                  <a:pt x="584" y="132"/>
                </a:cubicBezTo>
                <a:cubicBezTo>
                  <a:pt x="584" y="132"/>
                  <a:pt x="584" y="133"/>
                  <a:pt x="584" y="133"/>
                </a:cubicBezTo>
                <a:cubicBezTo>
                  <a:pt x="585" y="134"/>
                  <a:pt x="585" y="135"/>
                  <a:pt x="585" y="137"/>
                </a:cubicBezTo>
                <a:lnTo>
                  <a:pt x="586" y="138"/>
                </a:lnTo>
                <a:cubicBezTo>
                  <a:pt x="586" y="139"/>
                  <a:pt x="586" y="140"/>
                  <a:pt x="587" y="141"/>
                </a:cubicBezTo>
                <a:cubicBezTo>
                  <a:pt x="587" y="141"/>
                  <a:pt x="587" y="142"/>
                  <a:pt x="587" y="142"/>
                </a:cubicBezTo>
                <a:cubicBezTo>
                  <a:pt x="587" y="144"/>
                  <a:pt x="587" y="145"/>
                  <a:pt x="588" y="147"/>
                </a:cubicBezTo>
                <a:cubicBezTo>
                  <a:pt x="588" y="148"/>
                  <a:pt x="588" y="149"/>
                  <a:pt x="588" y="151"/>
                </a:cubicBezTo>
                <a:close/>
                <a:moveTo>
                  <a:pt x="657" y="163"/>
                </a:moveTo>
                <a:lnTo>
                  <a:pt x="648" y="108"/>
                </a:lnTo>
                <a:lnTo>
                  <a:pt x="616" y="114"/>
                </a:lnTo>
                <a:cubicBezTo>
                  <a:pt x="611" y="99"/>
                  <a:pt x="602" y="86"/>
                  <a:pt x="592" y="74"/>
                </a:cubicBezTo>
                <a:lnTo>
                  <a:pt x="611" y="48"/>
                </a:lnTo>
                <a:lnTo>
                  <a:pt x="565" y="16"/>
                </a:lnTo>
                <a:lnTo>
                  <a:pt x="547" y="42"/>
                </a:lnTo>
                <a:cubicBezTo>
                  <a:pt x="533" y="36"/>
                  <a:pt x="518" y="32"/>
                  <a:pt x="502" y="32"/>
                </a:cubicBezTo>
                <a:lnTo>
                  <a:pt x="497" y="0"/>
                </a:lnTo>
                <a:lnTo>
                  <a:pt x="442" y="9"/>
                </a:lnTo>
                <a:lnTo>
                  <a:pt x="447" y="41"/>
                </a:lnTo>
                <a:cubicBezTo>
                  <a:pt x="432" y="47"/>
                  <a:pt x="419" y="55"/>
                  <a:pt x="408" y="65"/>
                </a:cubicBezTo>
                <a:lnTo>
                  <a:pt x="382" y="47"/>
                </a:lnTo>
                <a:lnTo>
                  <a:pt x="350" y="92"/>
                </a:lnTo>
                <a:lnTo>
                  <a:pt x="376" y="110"/>
                </a:lnTo>
                <a:cubicBezTo>
                  <a:pt x="370" y="124"/>
                  <a:pt x="366" y="140"/>
                  <a:pt x="365" y="155"/>
                </a:cubicBezTo>
                <a:lnTo>
                  <a:pt x="334" y="161"/>
                </a:lnTo>
                <a:lnTo>
                  <a:pt x="343" y="215"/>
                </a:lnTo>
                <a:lnTo>
                  <a:pt x="374" y="210"/>
                </a:lnTo>
                <a:cubicBezTo>
                  <a:pt x="380" y="225"/>
                  <a:pt x="388" y="238"/>
                  <a:pt x="399" y="249"/>
                </a:cubicBezTo>
                <a:lnTo>
                  <a:pt x="380" y="275"/>
                </a:lnTo>
                <a:lnTo>
                  <a:pt x="425" y="308"/>
                </a:lnTo>
                <a:lnTo>
                  <a:pt x="444" y="282"/>
                </a:lnTo>
                <a:cubicBezTo>
                  <a:pt x="458" y="288"/>
                  <a:pt x="473" y="291"/>
                  <a:pt x="489" y="292"/>
                </a:cubicBezTo>
                <a:lnTo>
                  <a:pt x="494" y="324"/>
                </a:lnTo>
                <a:lnTo>
                  <a:pt x="549" y="315"/>
                </a:lnTo>
                <a:lnTo>
                  <a:pt x="544" y="283"/>
                </a:lnTo>
                <a:cubicBezTo>
                  <a:pt x="558" y="277"/>
                  <a:pt x="571" y="269"/>
                  <a:pt x="583" y="258"/>
                </a:cubicBezTo>
                <a:lnTo>
                  <a:pt x="609" y="277"/>
                </a:lnTo>
                <a:lnTo>
                  <a:pt x="641" y="232"/>
                </a:lnTo>
                <a:lnTo>
                  <a:pt x="615" y="213"/>
                </a:lnTo>
                <a:cubicBezTo>
                  <a:pt x="621" y="199"/>
                  <a:pt x="625" y="184"/>
                  <a:pt x="625" y="168"/>
                </a:cubicBezTo>
                <a:lnTo>
                  <a:pt x="657" y="163"/>
                </a:lnTo>
                <a:close/>
                <a:moveTo>
                  <a:pt x="453" y="544"/>
                </a:moveTo>
                <a:cubicBezTo>
                  <a:pt x="453" y="545"/>
                  <a:pt x="453" y="546"/>
                  <a:pt x="453" y="547"/>
                </a:cubicBezTo>
                <a:cubicBezTo>
                  <a:pt x="452" y="548"/>
                  <a:pt x="452" y="550"/>
                  <a:pt x="452" y="552"/>
                </a:cubicBezTo>
                <a:cubicBezTo>
                  <a:pt x="452" y="553"/>
                  <a:pt x="451" y="554"/>
                  <a:pt x="451" y="554"/>
                </a:cubicBezTo>
                <a:cubicBezTo>
                  <a:pt x="451" y="557"/>
                  <a:pt x="450" y="559"/>
                  <a:pt x="450" y="562"/>
                </a:cubicBezTo>
                <a:cubicBezTo>
                  <a:pt x="450" y="562"/>
                  <a:pt x="450" y="562"/>
                  <a:pt x="449" y="562"/>
                </a:cubicBezTo>
                <a:cubicBezTo>
                  <a:pt x="449" y="565"/>
                  <a:pt x="448" y="567"/>
                  <a:pt x="448" y="569"/>
                </a:cubicBezTo>
                <a:cubicBezTo>
                  <a:pt x="447" y="570"/>
                  <a:pt x="447" y="570"/>
                  <a:pt x="447" y="571"/>
                </a:cubicBezTo>
                <a:cubicBezTo>
                  <a:pt x="447" y="573"/>
                  <a:pt x="446" y="575"/>
                  <a:pt x="445" y="576"/>
                </a:cubicBezTo>
                <a:cubicBezTo>
                  <a:pt x="445" y="577"/>
                  <a:pt x="445" y="578"/>
                  <a:pt x="445" y="579"/>
                </a:cubicBezTo>
                <a:cubicBezTo>
                  <a:pt x="440" y="591"/>
                  <a:pt x="435" y="602"/>
                  <a:pt x="428" y="612"/>
                </a:cubicBezTo>
                <a:cubicBezTo>
                  <a:pt x="427" y="614"/>
                  <a:pt x="426" y="616"/>
                  <a:pt x="425" y="617"/>
                </a:cubicBezTo>
                <a:cubicBezTo>
                  <a:pt x="424" y="617"/>
                  <a:pt x="424" y="618"/>
                  <a:pt x="424" y="618"/>
                </a:cubicBezTo>
                <a:cubicBezTo>
                  <a:pt x="423" y="620"/>
                  <a:pt x="422" y="621"/>
                  <a:pt x="421" y="623"/>
                </a:cubicBezTo>
                <a:cubicBezTo>
                  <a:pt x="421" y="623"/>
                  <a:pt x="420" y="623"/>
                  <a:pt x="420" y="623"/>
                </a:cubicBezTo>
                <a:cubicBezTo>
                  <a:pt x="417" y="628"/>
                  <a:pt x="413" y="632"/>
                  <a:pt x="409" y="637"/>
                </a:cubicBezTo>
                <a:cubicBezTo>
                  <a:pt x="409" y="637"/>
                  <a:pt x="409" y="637"/>
                  <a:pt x="408" y="637"/>
                </a:cubicBezTo>
                <a:cubicBezTo>
                  <a:pt x="407" y="639"/>
                  <a:pt x="406" y="640"/>
                  <a:pt x="404" y="641"/>
                </a:cubicBezTo>
                <a:cubicBezTo>
                  <a:pt x="404" y="641"/>
                  <a:pt x="404" y="642"/>
                  <a:pt x="404" y="642"/>
                </a:cubicBezTo>
                <a:cubicBezTo>
                  <a:pt x="398" y="648"/>
                  <a:pt x="392" y="653"/>
                  <a:pt x="386" y="657"/>
                </a:cubicBezTo>
                <a:cubicBezTo>
                  <a:pt x="385" y="657"/>
                  <a:pt x="385" y="658"/>
                  <a:pt x="385" y="658"/>
                </a:cubicBezTo>
                <a:cubicBezTo>
                  <a:pt x="383" y="659"/>
                  <a:pt x="382" y="660"/>
                  <a:pt x="380" y="661"/>
                </a:cubicBezTo>
                <a:cubicBezTo>
                  <a:pt x="380" y="661"/>
                  <a:pt x="379" y="661"/>
                  <a:pt x="379" y="662"/>
                </a:cubicBezTo>
                <a:cubicBezTo>
                  <a:pt x="374" y="665"/>
                  <a:pt x="369" y="668"/>
                  <a:pt x="364" y="670"/>
                </a:cubicBezTo>
                <a:cubicBezTo>
                  <a:pt x="364" y="671"/>
                  <a:pt x="364" y="671"/>
                  <a:pt x="363" y="671"/>
                </a:cubicBezTo>
                <a:cubicBezTo>
                  <a:pt x="362" y="672"/>
                  <a:pt x="360" y="672"/>
                  <a:pt x="358" y="673"/>
                </a:cubicBezTo>
                <a:cubicBezTo>
                  <a:pt x="358" y="673"/>
                  <a:pt x="358" y="674"/>
                  <a:pt x="357" y="674"/>
                </a:cubicBezTo>
                <a:cubicBezTo>
                  <a:pt x="356" y="675"/>
                  <a:pt x="354" y="675"/>
                  <a:pt x="352" y="676"/>
                </a:cubicBezTo>
                <a:cubicBezTo>
                  <a:pt x="343" y="680"/>
                  <a:pt x="333" y="683"/>
                  <a:pt x="323" y="685"/>
                </a:cubicBezTo>
                <a:cubicBezTo>
                  <a:pt x="321" y="686"/>
                  <a:pt x="318" y="686"/>
                  <a:pt x="316" y="687"/>
                </a:cubicBezTo>
                <a:cubicBezTo>
                  <a:pt x="315" y="687"/>
                  <a:pt x="314" y="687"/>
                  <a:pt x="313" y="687"/>
                </a:cubicBezTo>
                <a:cubicBezTo>
                  <a:pt x="312" y="687"/>
                  <a:pt x="310" y="688"/>
                  <a:pt x="308" y="688"/>
                </a:cubicBezTo>
                <a:cubicBezTo>
                  <a:pt x="307" y="688"/>
                  <a:pt x="307" y="688"/>
                  <a:pt x="306" y="688"/>
                </a:cubicBezTo>
                <a:cubicBezTo>
                  <a:pt x="304" y="688"/>
                  <a:pt x="301" y="689"/>
                  <a:pt x="299" y="689"/>
                </a:cubicBezTo>
                <a:cubicBezTo>
                  <a:pt x="299" y="689"/>
                  <a:pt x="299" y="689"/>
                  <a:pt x="298" y="689"/>
                </a:cubicBezTo>
                <a:cubicBezTo>
                  <a:pt x="296" y="689"/>
                  <a:pt x="293" y="689"/>
                  <a:pt x="291" y="689"/>
                </a:cubicBezTo>
                <a:cubicBezTo>
                  <a:pt x="290" y="689"/>
                  <a:pt x="289" y="689"/>
                  <a:pt x="289" y="689"/>
                </a:cubicBezTo>
                <a:cubicBezTo>
                  <a:pt x="287" y="689"/>
                  <a:pt x="285" y="689"/>
                  <a:pt x="283" y="689"/>
                </a:cubicBezTo>
                <a:cubicBezTo>
                  <a:pt x="282" y="689"/>
                  <a:pt x="281" y="689"/>
                  <a:pt x="281" y="689"/>
                </a:cubicBezTo>
                <a:cubicBezTo>
                  <a:pt x="278" y="689"/>
                  <a:pt x="276" y="689"/>
                  <a:pt x="273" y="689"/>
                </a:cubicBezTo>
                <a:cubicBezTo>
                  <a:pt x="270" y="688"/>
                  <a:pt x="268" y="688"/>
                  <a:pt x="265" y="688"/>
                </a:cubicBezTo>
                <a:cubicBezTo>
                  <a:pt x="265" y="688"/>
                  <a:pt x="264" y="687"/>
                  <a:pt x="263" y="687"/>
                </a:cubicBezTo>
                <a:cubicBezTo>
                  <a:pt x="261" y="687"/>
                  <a:pt x="259" y="687"/>
                  <a:pt x="257" y="686"/>
                </a:cubicBezTo>
                <a:cubicBezTo>
                  <a:pt x="257" y="686"/>
                  <a:pt x="256" y="686"/>
                  <a:pt x="255" y="686"/>
                </a:cubicBezTo>
                <a:cubicBezTo>
                  <a:pt x="253" y="686"/>
                  <a:pt x="250" y="685"/>
                  <a:pt x="248" y="684"/>
                </a:cubicBezTo>
                <a:cubicBezTo>
                  <a:pt x="248" y="684"/>
                  <a:pt x="247" y="684"/>
                  <a:pt x="247" y="684"/>
                </a:cubicBezTo>
                <a:cubicBezTo>
                  <a:pt x="245" y="684"/>
                  <a:pt x="243" y="683"/>
                  <a:pt x="241" y="683"/>
                </a:cubicBezTo>
                <a:cubicBezTo>
                  <a:pt x="240" y="682"/>
                  <a:pt x="239" y="682"/>
                  <a:pt x="238" y="682"/>
                </a:cubicBezTo>
                <a:cubicBezTo>
                  <a:pt x="237" y="681"/>
                  <a:pt x="235" y="681"/>
                  <a:pt x="233" y="680"/>
                </a:cubicBezTo>
                <a:cubicBezTo>
                  <a:pt x="233" y="680"/>
                  <a:pt x="232" y="680"/>
                  <a:pt x="231" y="679"/>
                </a:cubicBezTo>
                <a:cubicBezTo>
                  <a:pt x="229" y="679"/>
                  <a:pt x="226" y="678"/>
                  <a:pt x="224" y="677"/>
                </a:cubicBezTo>
                <a:cubicBezTo>
                  <a:pt x="215" y="673"/>
                  <a:pt x="206" y="668"/>
                  <a:pt x="197" y="663"/>
                </a:cubicBezTo>
                <a:cubicBezTo>
                  <a:pt x="196" y="662"/>
                  <a:pt x="194" y="661"/>
                  <a:pt x="192" y="660"/>
                </a:cubicBezTo>
                <a:cubicBezTo>
                  <a:pt x="192" y="659"/>
                  <a:pt x="192" y="659"/>
                  <a:pt x="191" y="659"/>
                </a:cubicBezTo>
                <a:cubicBezTo>
                  <a:pt x="190" y="658"/>
                  <a:pt x="188" y="657"/>
                  <a:pt x="187" y="656"/>
                </a:cubicBezTo>
                <a:cubicBezTo>
                  <a:pt x="187" y="655"/>
                  <a:pt x="187" y="655"/>
                  <a:pt x="186" y="655"/>
                </a:cubicBezTo>
                <a:cubicBezTo>
                  <a:pt x="182" y="652"/>
                  <a:pt x="177" y="648"/>
                  <a:pt x="173" y="644"/>
                </a:cubicBezTo>
                <a:cubicBezTo>
                  <a:pt x="173" y="644"/>
                  <a:pt x="172" y="643"/>
                  <a:pt x="172" y="643"/>
                </a:cubicBezTo>
                <a:cubicBezTo>
                  <a:pt x="171" y="642"/>
                  <a:pt x="170" y="641"/>
                  <a:pt x="168" y="639"/>
                </a:cubicBezTo>
                <a:cubicBezTo>
                  <a:pt x="168" y="639"/>
                  <a:pt x="168" y="639"/>
                  <a:pt x="167" y="638"/>
                </a:cubicBezTo>
                <a:cubicBezTo>
                  <a:pt x="162" y="633"/>
                  <a:pt x="157" y="627"/>
                  <a:pt x="152" y="620"/>
                </a:cubicBezTo>
                <a:cubicBezTo>
                  <a:pt x="152" y="620"/>
                  <a:pt x="152" y="620"/>
                  <a:pt x="151" y="619"/>
                </a:cubicBezTo>
                <a:cubicBezTo>
                  <a:pt x="150" y="618"/>
                  <a:pt x="149" y="616"/>
                  <a:pt x="148" y="615"/>
                </a:cubicBezTo>
                <a:cubicBezTo>
                  <a:pt x="148" y="615"/>
                  <a:pt x="148" y="614"/>
                  <a:pt x="148" y="614"/>
                </a:cubicBezTo>
                <a:cubicBezTo>
                  <a:pt x="145" y="609"/>
                  <a:pt x="142" y="604"/>
                  <a:pt x="139" y="599"/>
                </a:cubicBezTo>
                <a:cubicBezTo>
                  <a:pt x="139" y="599"/>
                  <a:pt x="139" y="598"/>
                  <a:pt x="139" y="598"/>
                </a:cubicBezTo>
                <a:cubicBezTo>
                  <a:pt x="138" y="597"/>
                  <a:pt x="137" y="595"/>
                  <a:pt x="136" y="593"/>
                </a:cubicBezTo>
                <a:cubicBezTo>
                  <a:pt x="136" y="593"/>
                  <a:pt x="136" y="592"/>
                  <a:pt x="136" y="592"/>
                </a:cubicBezTo>
                <a:cubicBezTo>
                  <a:pt x="135" y="590"/>
                  <a:pt x="134" y="589"/>
                  <a:pt x="133" y="587"/>
                </a:cubicBezTo>
                <a:cubicBezTo>
                  <a:pt x="129" y="575"/>
                  <a:pt x="125" y="563"/>
                  <a:pt x="123" y="551"/>
                </a:cubicBezTo>
                <a:cubicBezTo>
                  <a:pt x="123" y="550"/>
                  <a:pt x="122" y="549"/>
                  <a:pt x="122" y="548"/>
                </a:cubicBezTo>
                <a:cubicBezTo>
                  <a:pt x="122" y="547"/>
                  <a:pt x="122" y="545"/>
                  <a:pt x="122" y="543"/>
                </a:cubicBezTo>
                <a:cubicBezTo>
                  <a:pt x="122" y="542"/>
                  <a:pt x="121" y="541"/>
                  <a:pt x="121" y="541"/>
                </a:cubicBezTo>
                <a:cubicBezTo>
                  <a:pt x="121" y="538"/>
                  <a:pt x="121" y="536"/>
                  <a:pt x="121" y="534"/>
                </a:cubicBezTo>
                <a:cubicBezTo>
                  <a:pt x="121" y="534"/>
                  <a:pt x="121" y="533"/>
                  <a:pt x="121" y="533"/>
                </a:cubicBezTo>
                <a:cubicBezTo>
                  <a:pt x="120" y="531"/>
                  <a:pt x="120" y="528"/>
                  <a:pt x="120" y="526"/>
                </a:cubicBezTo>
                <a:cubicBezTo>
                  <a:pt x="120" y="525"/>
                  <a:pt x="120" y="524"/>
                  <a:pt x="120" y="523"/>
                </a:cubicBezTo>
                <a:cubicBezTo>
                  <a:pt x="120" y="522"/>
                  <a:pt x="120" y="520"/>
                  <a:pt x="120" y="518"/>
                </a:cubicBezTo>
                <a:cubicBezTo>
                  <a:pt x="120" y="517"/>
                  <a:pt x="120" y="516"/>
                  <a:pt x="120" y="515"/>
                </a:cubicBezTo>
                <a:cubicBezTo>
                  <a:pt x="121" y="513"/>
                  <a:pt x="121" y="510"/>
                  <a:pt x="121" y="508"/>
                </a:cubicBezTo>
                <a:cubicBezTo>
                  <a:pt x="121" y="505"/>
                  <a:pt x="121" y="503"/>
                  <a:pt x="122" y="500"/>
                </a:cubicBezTo>
                <a:cubicBezTo>
                  <a:pt x="122" y="499"/>
                  <a:pt x="122" y="499"/>
                  <a:pt x="122" y="498"/>
                </a:cubicBezTo>
                <a:cubicBezTo>
                  <a:pt x="122" y="496"/>
                  <a:pt x="123" y="494"/>
                  <a:pt x="123" y="492"/>
                </a:cubicBezTo>
                <a:cubicBezTo>
                  <a:pt x="123" y="492"/>
                  <a:pt x="123" y="491"/>
                  <a:pt x="123" y="490"/>
                </a:cubicBezTo>
                <a:cubicBezTo>
                  <a:pt x="124" y="488"/>
                  <a:pt x="124" y="485"/>
                  <a:pt x="125" y="483"/>
                </a:cubicBezTo>
                <a:cubicBezTo>
                  <a:pt x="125" y="482"/>
                  <a:pt x="125" y="482"/>
                  <a:pt x="125" y="482"/>
                </a:cubicBezTo>
                <a:cubicBezTo>
                  <a:pt x="126" y="480"/>
                  <a:pt x="126" y="478"/>
                  <a:pt x="127" y="475"/>
                </a:cubicBezTo>
                <a:cubicBezTo>
                  <a:pt x="127" y="475"/>
                  <a:pt x="127" y="474"/>
                  <a:pt x="128" y="473"/>
                </a:cubicBezTo>
                <a:cubicBezTo>
                  <a:pt x="128" y="471"/>
                  <a:pt x="129" y="470"/>
                  <a:pt x="129" y="468"/>
                </a:cubicBezTo>
                <a:cubicBezTo>
                  <a:pt x="130" y="467"/>
                  <a:pt x="130" y="467"/>
                  <a:pt x="130" y="466"/>
                </a:cubicBezTo>
                <a:cubicBezTo>
                  <a:pt x="131" y="464"/>
                  <a:pt x="132" y="461"/>
                  <a:pt x="133" y="459"/>
                </a:cubicBezTo>
                <a:cubicBezTo>
                  <a:pt x="133" y="459"/>
                  <a:pt x="133" y="459"/>
                  <a:pt x="133" y="459"/>
                </a:cubicBezTo>
                <a:cubicBezTo>
                  <a:pt x="136" y="450"/>
                  <a:pt x="141" y="440"/>
                  <a:pt x="147" y="432"/>
                </a:cubicBezTo>
                <a:cubicBezTo>
                  <a:pt x="148" y="430"/>
                  <a:pt x="149" y="429"/>
                  <a:pt x="150" y="427"/>
                </a:cubicBezTo>
                <a:cubicBezTo>
                  <a:pt x="150" y="427"/>
                  <a:pt x="150" y="426"/>
                  <a:pt x="151" y="426"/>
                </a:cubicBezTo>
                <a:cubicBezTo>
                  <a:pt x="152" y="425"/>
                  <a:pt x="153" y="423"/>
                  <a:pt x="154" y="422"/>
                </a:cubicBezTo>
                <a:cubicBezTo>
                  <a:pt x="154" y="422"/>
                  <a:pt x="154" y="421"/>
                  <a:pt x="154" y="421"/>
                </a:cubicBezTo>
                <a:cubicBezTo>
                  <a:pt x="158" y="416"/>
                  <a:pt x="162" y="412"/>
                  <a:pt x="166" y="408"/>
                </a:cubicBezTo>
                <a:cubicBezTo>
                  <a:pt x="166" y="407"/>
                  <a:pt x="166" y="407"/>
                  <a:pt x="166" y="407"/>
                </a:cubicBezTo>
                <a:cubicBezTo>
                  <a:pt x="168" y="406"/>
                  <a:pt x="169" y="404"/>
                  <a:pt x="170" y="403"/>
                </a:cubicBezTo>
                <a:cubicBezTo>
                  <a:pt x="170" y="403"/>
                  <a:pt x="171" y="403"/>
                  <a:pt x="171" y="402"/>
                </a:cubicBezTo>
                <a:cubicBezTo>
                  <a:pt x="177" y="397"/>
                  <a:pt x="183" y="392"/>
                  <a:pt x="189" y="387"/>
                </a:cubicBezTo>
                <a:cubicBezTo>
                  <a:pt x="189" y="387"/>
                  <a:pt x="190" y="387"/>
                  <a:pt x="190" y="386"/>
                </a:cubicBezTo>
                <a:cubicBezTo>
                  <a:pt x="192" y="385"/>
                  <a:pt x="193" y="384"/>
                  <a:pt x="195" y="383"/>
                </a:cubicBezTo>
                <a:cubicBezTo>
                  <a:pt x="195" y="383"/>
                  <a:pt x="195" y="383"/>
                  <a:pt x="195" y="383"/>
                </a:cubicBezTo>
                <a:cubicBezTo>
                  <a:pt x="200" y="379"/>
                  <a:pt x="205" y="377"/>
                  <a:pt x="211" y="374"/>
                </a:cubicBezTo>
                <a:cubicBezTo>
                  <a:pt x="211" y="374"/>
                  <a:pt x="211" y="374"/>
                  <a:pt x="211" y="373"/>
                </a:cubicBezTo>
                <a:cubicBezTo>
                  <a:pt x="213" y="373"/>
                  <a:pt x="215" y="372"/>
                  <a:pt x="216" y="371"/>
                </a:cubicBezTo>
                <a:cubicBezTo>
                  <a:pt x="217" y="371"/>
                  <a:pt x="217" y="371"/>
                  <a:pt x="217" y="371"/>
                </a:cubicBezTo>
                <a:cubicBezTo>
                  <a:pt x="219" y="370"/>
                  <a:pt x="221" y="369"/>
                  <a:pt x="223" y="368"/>
                </a:cubicBezTo>
                <a:cubicBezTo>
                  <a:pt x="232" y="364"/>
                  <a:pt x="242" y="361"/>
                  <a:pt x="252" y="359"/>
                </a:cubicBezTo>
                <a:cubicBezTo>
                  <a:pt x="254" y="358"/>
                  <a:pt x="256" y="358"/>
                  <a:pt x="259" y="358"/>
                </a:cubicBezTo>
                <a:cubicBezTo>
                  <a:pt x="260" y="357"/>
                  <a:pt x="260" y="357"/>
                  <a:pt x="261" y="357"/>
                </a:cubicBezTo>
                <a:cubicBezTo>
                  <a:pt x="263" y="357"/>
                  <a:pt x="265" y="357"/>
                  <a:pt x="266" y="356"/>
                </a:cubicBezTo>
                <a:cubicBezTo>
                  <a:pt x="267" y="356"/>
                  <a:pt x="268" y="356"/>
                  <a:pt x="269" y="356"/>
                </a:cubicBezTo>
                <a:cubicBezTo>
                  <a:pt x="271" y="356"/>
                  <a:pt x="273" y="356"/>
                  <a:pt x="276" y="356"/>
                </a:cubicBezTo>
                <a:cubicBezTo>
                  <a:pt x="276" y="355"/>
                  <a:pt x="276" y="355"/>
                  <a:pt x="276" y="355"/>
                </a:cubicBezTo>
                <a:cubicBezTo>
                  <a:pt x="279" y="355"/>
                  <a:pt x="281" y="355"/>
                  <a:pt x="284" y="355"/>
                </a:cubicBezTo>
                <a:cubicBezTo>
                  <a:pt x="285" y="355"/>
                  <a:pt x="285" y="355"/>
                  <a:pt x="286" y="355"/>
                </a:cubicBezTo>
                <a:cubicBezTo>
                  <a:pt x="288" y="355"/>
                  <a:pt x="290" y="355"/>
                  <a:pt x="292" y="355"/>
                </a:cubicBezTo>
                <a:cubicBezTo>
                  <a:pt x="292" y="355"/>
                  <a:pt x="293" y="355"/>
                  <a:pt x="294" y="355"/>
                </a:cubicBezTo>
                <a:cubicBezTo>
                  <a:pt x="297" y="355"/>
                  <a:pt x="299" y="356"/>
                  <a:pt x="302" y="356"/>
                </a:cubicBezTo>
                <a:cubicBezTo>
                  <a:pt x="304" y="356"/>
                  <a:pt x="307" y="356"/>
                  <a:pt x="309" y="357"/>
                </a:cubicBezTo>
                <a:cubicBezTo>
                  <a:pt x="310" y="357"/>
                  <a:pt x="311" y="357"/>
                  <a:pt x="312" y="357"/>
                </a:cubicBezTo>
                <a:cubicBezTo>
                  <a:pt x="314" y="357"/>
                  <a:pt x="315" y="357"/>
                  <a:pt x="317" y="358"/>
                </a:cubicBezTo>
                <a:cubicBezTo>
                  <a:pt x="318" y="358"/>
                  <a:pt x="319" y="358"/>
                  <a:pt x="319" y="358"/>
                </a:cubicBezTo>
                <a:cubicBezTo>
                  <a:pt x="322" y="359"/>
                  <a:pt x="324" y="359"/>
                  <a:pt x="327" y="360"/>
                </a:cubicBezTo>
                <a:cubicBezTo>
                  <a:pt x="327" y="360"/>
                  <a:pt x="327" y="360"/>
                  <a:pt x="328" y="360"/>
                </a:cubicBezTo>
                <a:cubicBezTo>
                  <a:pt x="330" y="361"/>
                  <a:pt x="332" y="361"/>
                  <a:pt x="334" y="362"/>
                </a:cubicBezTo>
                <a:cubicBezTo>
                  <a:pt x="335" y="362"/>
                  <a:pt x="336" y="362"/>
                  <a:pt x="336" y="363"/>
                </a:cubicBezTo>
                <a:cubicBezTo>
                  <a:pt x="338" y="363"/>
                  <a:pt x="340" y="363"/>
                  <a:pt x="341" y="364"/>
                </a:cubicBezTo>
                <a:cubicBezTo>
                  <a:pt x="342" y="364"/>
                  <a:pt x="343" y="365"/>
                  <a:pt x="344" y="365"/>
                </a:cubicBezTo>
                <a:cubicBezTo>
                  <a:pt x="346" y="366"/>
                  <a:pt x="348" y="367"/>
                  <a:pt x="350" y="367"/>
                </a:cubicBezTo>
                <a:cubicBezTo>
                  <a:pt x="360" y="371"/>
                  <a:pt x="369" y="376"/>
                  <a:pt x="378" y="382"/>
                </a:cubicBezTo>
                <a:cubicBezTo>
                  <a:pt x="379" y="383"/>
                  <a:pt x="381" y="384"/>
                  <a:pt x="382" y="385"/>
                </a:cubicBezTo>
                <a:cubicBezTo>
                  <a:pt x="383" y="385"/>
                  <a:pt x="383" y="385"/>
                  <a:pt x="383" y="385"/>
                </a:cubicBezTo>
                <a:cubicBezTo>
                  <a:pt x="385" y="387"/>
                  <a:pt x="386" y="388"/>
                  <a:pt x="388" y="389"/>
                </a:cubicBezTo>
                <a:cubicBezTo>
                  <a:pt x="388" y="389"/>
                  <a:pt x="388" y="389"/>
                  <a:pt x="388" y="389"/>
                </a:cubicBezTo>
                <a:cubicBezTo>
                  <a:pt x="393" y="393"/>
                  <a:pt x="398" y="397"/>
                  <a:pt x="402" y="401"/>
                </a:cubicBezTo>
                <a:cubicBezTo>
                  <a:pt x="402" y="401"/>
                  <a:pt x="402" y="401"/>
                  <a:pt x="402" y="401"/>
                </a:cubicBezTo>
                <a:cubicBezTo>
                  <a:pt x="404" y="402"/>
                  <a:pt x="405" y="404"/>
                  <a:pt x="406" y="405"/>
                </a:cubicBezTo>
                <a:cubicBezTo>
                  <a:pt x="407" y="405"/>
                  <a:pt x="407" y="406"/>
                  <a:pt x="407" y="406"/>
                </a:cubicBezTo>
                <a:cubicBezTo>
                  <a:pt x="413" y="412"/>
                  <a:pt x="418" y="418"/>
                  <a:pt x="422" y="424"/>
                </a:cubicBezTo>
                <a:cubicBezTo>
                  <a:pt x="423" y="424"/>
                  <a:pt x="423" y="425"/>
                  <a:pt x="423" y="425"/>
                </a:cubicBezTo>
                <a:cubicBezTo>
                  <a:pt x="424" y="426"/>
                  <a:pt x="425" y="428"/>
                  <a:pt x="426" y="429"/>
                </a:cubicBezTo>
                <a:cubicBezTo>
                  <a:pt x="426" y="430"/>
                  <a:pt x="427" y="430"/>
                  <a:pt x="427" y="430"/>
                </a:cubicBezTo>
                <a:cubicBezTo>
                  <a:pt x="430" y="435"/>
                  <a:pt x="433" y="440"/>
                  <a:pt x="436" y="445"/>
                </a:cubicBezTo>
                <a:cubicBezTo>
                  <a:pt x="436" y="446"/>
                  <a:pt x="436" y="446"/>
                  <a:pt x="436" y="446"/>
                </a:cubicBezTo>
                <a:cubicBezTo>
                  <a:pt x="437" y="448"/>
                  <a:pt x="438" y="449"/>
                  <a:pt x="438" y="451"/>
                </a:cubicBezTo>
                <a:cubicBezTo>
                  <a:pt x="439" y="451"/>
                  <a:pt x="439" y="452"/>
                  <a:pt x="439" y="452"/>
                </a:cubicBezTo>
                <a:cubicBezTo>
                  <a:pt x="440" y="454"/>
                  <a:pt x="441" y="456"/>
                  <a:pt x="441" y="457"/>
                </a:cubicBezTo>
                <a:cubicBezTo>
                  <a:pt x="445" y="467"/>
                  <a:pt x="448" y="476"/>
                  <a:pt x="451" y="487"/>
                </a:cubicBezTo>
                <a:cubicBezTo>
                  <a:pt x="451" y="489"/>
                  <a:pt x="452" y="491"/>
                  <a:pt x="452" y="494"/>
                </a:cubicBezTo>
                <a:cubicBezTo>
                  <a:pt x="452" y="494"/>
                  <a:pt x="452" y="495"/>
                  <a:pt x="452" y="496"/>
                </a:cubicBezTo>
                <a:cubicBezTo>
                  <a:pt x="453" y="498"/>
                  <a:pt x="453" y="499"/>
                  <a:pt x="453" y="501"/>
                </a:cubicBezTo>
                <a:cubicBezTo>
                  <a:pt x="453" y="502"/>
                  <a:pt x="453" y="503"/>
                  <a:pt x="453" y="504"/>
                </a:cubicBezTo>
                <a:cubicBezTo>
                  <a:pt x="454" y="506"/>
                  <a:pt x="454" y="508"/>
                  <a:pt x="454" y="510"/>
                </a:cubicBezTo>
                <a:cubicBezTo>
                  <a:pt x="454" y="511"/>
                  <a:pt x="454" y="511"/>
                  <a:pt x="454" y="511"/>
                </a:cubicBezTo>
                <a:cubicBezTo>
                  <a:pt x="454" y="514"/>
                  <a:pt x="454" y="516"/>
                  <a:pt x="454" y="519"/>
                </a:cubicBezTo>
                <a:lnTo>
                  <a:pt x="454" y="521"/>
                </a:lnTo>
                <a:cubicBezTo>
                  <a:pt x="454" y="523"/>
                  <a:pt x="454" y="525"/>
                  <a:pt x="454" y="527"/>
                </a:cubicBezTo>
                <a:cubicBezTo>
                  <a:pt x="454" y="527"/>
                  <a:pt x="454" y="528"/>
                  <a:pt x="454" y="529"/>
                </a:cubicBezTo>
                <a:cubicBezTo>
                  <a:pt x="454" y="531"/>
                  <a:pt x="454" y="534"/>
                  <a:pt x="454" y="537"/>
                </a:cubicBezTo>
                <a:cubicBezTo>
                  <a:pt x="454" y="539"/>
                  <a:pt x="453" y="542"/>
                  <a:pt x="453" y="544"/>
                </a:cubicBezTo>
                <a:close/>
                <a:moveTo>
                  <a:pt x="566" y="596"/>
                </a:moveTo>
                <a:lnTo>
                  <a:pt x="575" y="497"/>
                </a:lnTo>
                <a:lnTo>
                  <a:pt x="518" y="492"/>
                </a:lnTo>
                <a:cubicBezTo>
                  <a:pt x="514" y="464"/>
                  <a:pt x="506" y="438"/>
                  <a:pt x="493" y="414"/>
                </a:cubicBezTo>
                <a:lnTo>
                  <a:pt x="537" y="377"/>
                </a:lnTo>
                <a:lnTo>
                  <a:pt x="473" y="301"/>
                </a:lnTo>
                <a:lnTo>
                  <a:pt x="429" y="338"/>
                </a:lnTo>
                <a:cubicBezTo>
                  <a:pt x="408" y="321"/>
                  <a:pt x="383" y="308"/>
                  <a:pt x="356" y="300"/>
                </a:cubicBezTo>
                <a:lnTo>
                  <a:pt x="361" y="243"/>
                </a:lnTo>
                <a:lnTo>
                  <a:pt x="262" y="235"/>
                </a:lnTo>
                <a:lnTo>
                  <a:pt x="258" y="291"/>
                </a:lnTo>
                <a:cubicBezTo>
                  <a:pt x="230" y="295"/>
                  <a:pt x="203" y="304"/>
                  <a:pt x="179" y="316"/>
                </a:cubicBezTo>
                <a:lnTo>
                  <a:pt x="142" y="273"/>
                </a:lnTo>
                <a:lnTo>
                  <a:pt x="66" y="336"/>
                </a:lnTo>
                <a:lnTo>
                  <a:pt x="103" y="380"/>
                </a:lnTo>
                <a:cubicBezTo>
                  <a:pt x="87" y="402"/>
                  <a:pt x="73" y="426"/>
                  <a:pt x="65" y="453"/>
                </a:cubicBezTo>
                <a:lnTo>
                  <a:pt x="8" y="448"/>
                </a:lnTo>
                <a:lnTo>
                  <a:pt x="0" y="547"/>
                </a:lnTo>
                <a:lnTo>
                  <a:pt x="57" y="552"/>
                </a:lnTo>
                <a:cubicBezTo>
                  <a:pt x="60" y="580"/>
                  <a:pt x="69" y="606"/>
                  <a:pt x="82" y="631"/>
                </a:cubicBezTo>
                <a:lnTo>
                  <a:pt x="38" y="667"/>
                </a:lnTo>
                <a:lnTo>
                  <a:pt x="102" y="743"/>
                </a:lnTo>
                <a:lnTo>
                  <a:pt x="145" y="706"/>
                </a:lnTo>
                <a:cubicBezTo>
                  <a:pt x="167" y="723"/>
                  <a:pt x="192" y="736"/>
                  <a:pt x="219" y="744"/>
                </a:cubicBezTo>
                <a:lnTo>
                  <a:pt x="214" y="801"/>
                </a:lnTo>
                <a:lnTo>
                  <a:pt x="312" y="810"/>
                </a:lnTo>
                <a:lnTo>
                  <a:pt x="317" y="753"/>
                </a:lnTo>
                <a:cubicBezTo>
                  <a:pt x="345" y="749"/>
                  <a:pt x="372" y="741"/>
                  <a:pt x="396" y="728"/>
                </a:cubicBezTo>
                <a:lnTo>
                  <a:pt x="432" y="772"/>
                </a:lnTo>
                <a:lnTo>
                  <a:pt x="508" y="708"/>
                </a:lnTo>
                <a:lnTo>
                  <a:pt x="471" y="664"/>
                </a:lnTo>
                <a:cubicBezTo>
                  <a:pt x="488" y="643"/>
                  <a:pt x="501" y="618"/>
                  <a:pt x="509" y="591"/>
                </a:cubicBezTo>
                <a:lnTo>
                  <a:pt x="566" y="596"/>
                </a:lnTo>
                <a:close/>
                <a:moveTo>
                  <a:pt x="863" y="462"/>
                </a:moveTo>
                <a:cubicBezTo>
                  <a:pt x="863" y="462"/>
                  <a:pt x="862" y="463"/>
                  <a:pt x="862" y="463"/>
                </a:cubicBezTo>
                <a:cubicBezTo>
                  <a:pt x="862" y="465"/>
                  <a:pt x="862" y="466"/>
                  <a:pt x="862" y="467"/>
                </a:cubicBezTo>
                <a:cubicBezTo>
                  <a:pt x="862" y="468"/>
                  <a:pt x="862" y="468"/>
                  <a:pt x="861" y="469"/>
                </a:cubicBezTo>
                <a:cubicBezTo>
                  <a:pt x="861" y="470"/>
                  <a:pt x="861" y="472"/>
                  <a:pt x="860" y="474"/>
                </a:cubicBezTo>
                <a:cubicBezTo>
                  <a:pt x="860" y="474"/>
                  <a:pt x="860" y="474"/>
                  <a:pt x="860" y="474"/>
                </a:cubicBezTo>
                <a:cubicBezTo>
                  <a:pt x="860" y="476"/>
                  <a:pt x="859" y="477"/>
                  <a:pt x="859" y="479"/>
                </a:cubicBezTo>
                <a:cubicBezTo>
                  <a:pt x="859" y="479"/>
                  <a:pt x="859" y="480"/>
                  <a:pt x="858" y="481"/>
                </a:cubicBezTo>
                <a:cubicBezTo>
                  <a:pt x="858" y="482"/>
                  <a:pt x="858" y="483"/>
                  <a:pt x="857" y="484"/>
                </a:cubicBezTo>
                <a:cubicBezTo>
                  <a:pt x="857" y="485"/>
                  <a:pt x="857" y="485"/>
                  <a:pt x="857" y="486"/>
                </a:cubicBezTo>
                <a:cubicBezTo>
                  <a:pt x="854" y="494"/>
                  <a:pt x="850" y="502"/>
                  <a:pt x="845" y="510"/>
                </a:cubicBezTo>
                <a:cubicBezTo>
                  <a:pt x="844" y="511"/>
                  <a:pt x="844" y="512"/>
                  <a:pt x="843" y="513"/>
                </a:cubicBezTo>
                <a:cubicBezTo>
                  <a:pt x="843" y="513"/>
                  <a:pt x="842" y="513"/>
                  <a:pt x="842" y="513"/>
                </a:cubicBezTo>
                <a:cubicBezTo>
                  <a:pt x="842" y="515"/>
                  <a:pt x="841" y="516"/>
                  <a:pt x="840" y="517"/>
                </a:cubicBezTo>
                <a:cubicBezTo>
                  <a:pt x="840" y="517"/>
                  <a:pt x="840" y="517"/>
                  <a:pt x="840" y="517"/>
                </a:cubicBezTo>
                <a:cubicBezTo>
                  <a:pt x="837" y="520"/>
                  <a:pt x="835" y="524"/>
                  <a:pt x="832" y="527"/>
                </a:cubicBezTo>
                <a:cubicBezTo>
                  <a:pt x="832" y="527"/>
                  <a:pt x="831" y="527"/>
                  <a:pt x="831" y="527"/>
                </a:cubicBezTo>
                <a:cubicBezTo>
                  <a:pt x="830" y="528"/>
                  <a:pt x="829" y="529"/>
                  <a:pt x="829" y="530"/>
                </a:cubicBezTo>
                <a:cubicBezTo>
                  <a:pt x="828" y="530"/>
                  <a:pt x="828" y="530"/>
                  <a:pt x="828" y="530"/>
                </a:cubicBezTo>
                <a:cubicBezTo>
                  <a:pt x="824" y="534"/>
                  <a:pt x="820" y="538"/>
                  <a:pt x="815" y="541"/>
                </a:cubicBezTo>
                <a:cubicBezTo>
                  <a:pt x="815" y="541"/>
                  <a:pt x="815" y="541"/>
                  <a:pt x="815" y="541"/>
                </a:cubicBezTo>
                <a:cubicBezTo>
                  <a:pt x="814" y="542"/>
                  <a:pt x="812" y="543"/>
                  <a:pt x="811" y="544"/>
                </a:cubicBezTo>
                <a:cubicBezTo>
                  <a:pt x="811" y="544"/>
                  <a:pt x="811" y="544"/>
                  <a:pt x="811" y="544"/>
                </a:cubicBezTo>
                <a:cubicBezTo>
                  <a:pt x="807" y="546"/>
                  <a:pt x="804" y="548"/>
                  <a:pt x="800" y="550"/>
                </a:cubicBezTo>
                <a:cubicBezTo>
                  <a:pt x="800" y="550"/>
                  <a:pt x="800" y="550"/>
                  <a:pt x="800" y="551"/>
                </a:cubicBezTo>
                <a:cubicBezTo>
                  <a:pt x="799" y="551"/>
                  <a:pt x="797" y="552"/>
                  <a:pt x="796" y="552"/>
                </a:cubicBezTo>
                <a:cubicBezTo>
                  <a:pt x="796" y="552"/>
                  <a:pt x="796" y="552"/>
                  <a:pt x="795" y="553"/>
                </a:cubicBezTo>
                <a:cubicBezTo>
                  <a:pt x="794" y="553"/>
                  <a:pt x="793" y="554"/>
                  <a:pt x="792" y="554"/>
                </a:cubicBezTo>
                <a:cubicBezTo>
                  <a:pt x="785" y="557"/>
                  <a:pt x="778" y="559"/>
                  <a:pt x="771" y="561"/>
                </a:cubicBezTo>
                <a:cubicBezTo>
                  <a:pt x="770" y="561"/>
                  <a:pt x="768" y="561"/>
                  <a:pt x="766" y="562"/>
                </a:cubicBezTo>
                <a:cubicBezTo>
                  <a:pt x="766" y="562"/>
                  <a:pt x="765" y="562"/>
                  <a:pt x="765" y="562"/>
                </a:cubicBezTo>
                <a:cubicBezTo>
                  <a:pt x="763" y="562"/>
                  <a:pt x="762" y="562"/>
                  <a:pt x="761" y="562"/>
                </a:cubicBezTo>
                <a:cubicBezTo>
                  <a:pt x="760" y="563"/>
                  <a:pt x="760" y="563"/>
                  <a:pt x="759" y="563"/>
                </a:cubicBezTo>
                <a:cubicBezTo>
                  <a:pt x="758" y="563"/>
                  <a:pt x="756" y="563"/>
                  <a:pt x="755" y="563"/>
                </a:cubicBezTo>
                <a:cubicBezTo>
                  <a:pt x="754" y="563"/>
                  <a:pt x="754" y="563"/>
                  <a:pt x="754" y="563"/>
                </a:cubicBezTo>
                <a:cubicBezTo>
                  <a:pt x="752" y="563"/>
                  <a:pt x="751" y="563"/>
                  <a:pt x="749" y="563"/>
                </a:cubicBezTo>
                <a:cubicBezTo>
                  <a:pt x="748" y="563"/>
                  <a:pt x="748" y="563"/>
                  <a:pt x="747" y="563"/>
                </a:cubicBezTo>
                <a:cubicBezTo>
                  <a:pt x="746" y="563"/>
                  <a:pt x="745" y="563"/>
                  <a:pt x="743" y="563"/>
                </a:cubicBezTo>
                <a:cubicBezTo>
                  <a:pt x="743" y="563"/>
                  <a:pt x="742" y="563"/>
                  <a:pt x="742" y="563"/>
                </a:cubicBezTo>
                <a:cubicBezTo>
                  <a:pt x="740" y="563"/>
                  <a:pt x="738" y="563"/>
                  <a:pt x="736" y="563"/>
                </a:cubicBezTo>
                <a:cubicBezTo>
                  <a:pt x="734" y="563"/>
                  <a:pt x="733" y="563"/>
                  <a:pt x="731" y="562"/>
                </a:cubicBezTo>
                <a:cubicBezTo>
                  <a:pt x="730" y="562"/>
                  <a:pt x="730" y="562"/>
                  <a:pt x="729" y="562"/>
                </a:cubicBezTo>
                <a:cubicBezTo>
                  <a:pt x="728" y="562"/>
                  <a:pt x="727" y="562"/>
                  <a:pt x="725" y="562"/>
                </a:cubicBezTo>
                <a:cubicBezTo>
                  <a:pt x="725" y="561"/>
                  <a:pt x="724" y="561"/>
                  <a:pt x="724" y="561"/>
                </a:cubicBezTo>
                <a:cubicBezTo>
                  <a:pt x="722" y="561"/>
                  <a:pt x="720" y="561"/>
                  <a:pt x="719" y="560"/>
                </a:cubicBezTo>
                <a:cubicBezTo>
                  <a:pt x="718" y="560"/>
                  <a:pt x="718" y="560"/>
                  <a:pt x="718" y="560"/>
                </a:cubicBezTo>
                <a:cubicBezTo>
                  <a:pt x="717" y="560"/>
                  <a:pt x="715" y="559"/>
                  <a:pt x="714" y="559"/>
                </a:cubicBezTo>
                <a:cubicBezTo>
                  <a:pt x="713" y="559"/>
                  <a:pt x="712" y="558"/>
                  <a:pt x="712" y="558"/>
                </a:cubicBezTo>
                <a:cubicBezTo>
                  <a:pt x="711" y="558"/>
                  <a:pt x="710" y="558"/>
                  <a:pt x="708" y="557"/>
                </a:cubicBezTo>
                <a:cubicBezTo>
                  <a:pt x="708" y="557"/>
                  <a:pt x="707" y="557"/>
                  <a:pt x="707" y="557"/>
                </a:cubicBezTo>
                <a:cubicBezTo>
                  <a:pt x="705" y="556"/>
                  <a:pt x="704" y="555"/>
                  <a:pt x="702" y="555"/>
                </a:cubicBezTo>
                <a:cubicBezTo>
                  <a:pt x="695" y="552"/>
                  <a:pt x="689" y="549"/>
                  <a:pt x="683" y="545"/>
                </a:cubicBezTo>
                <a:cubicBezTo>
                  <a:pt x="682" y="544"/>
                  <a:pt x="681" y="543"/>
                  <a:pt x="680" y="543"/>
                </a:cubicBezTo>
                <a:cubicBezTo>
                  <a:pt x="679" y="542"/>
                  <a:pt x="679" y="542"/>
                  <a:pt x="679" y="542"/>
                </a:cubicBezTo>
                <a:cubicBezTo>
                  <a:pt x="678" y="541"/>
                  <a:pt x="677" y="541"/>
                  <a:pt x="676" y="540"/>
                </a:cubicBezTo>
                <a:cubicBezTo>
                  <a:pt x="676" y="540"/>
                  <a:pt x="676" y="540"/>
                  <a:pt x="675" y="539"/>
                </a:cubicBezTo>
                <a:cubicBezTo>
                  <a:pt x="672" y="537"/>
                  <a:pt x="669" y="534"/>
                  <a:pt x="666" y="531"/>
                </a:cubicBezTo>
                <a:cubicBezTo>
                  <a:pt x="666" y="531"/>
                  <a:pt x="666" y="531"/>
                  <a:pt x="665" y="531"/>
                </a:cubicBezTo>
                <a:cubicBezTo>
                  <a:pt x="665" y="530"/>
                  <a:pt x="664" y="529"/>
                  <a:pt x="663" y="528"/>
                </a:cubicBezTo>
                <a:cubicBezTo>
                  <a:pt x="663" y="528"/>
                  <a:pt x="662" y="528"/>
                  <a:pt x="662" y="528"/>
                </a:cubicBezTo>
                <a:cubicBezTo>
                  <a:pt x="658" y="524"/>
                  <a:pt x="655" y="520"/>
                  <a:pt x="651" y="515"/>
                </a:cubicBezTo>
                <a:cubicBezTo>
                  <a:pt x="651" y="515"/>
                  <a:pt x="651" y="515"/>
                  <a:pt x="651" y="514"/>
                </a:cubicBezTo>
                <a:cubicBezTo>
                  <a:pt x="650" y="513"/>
                  <a:pt x="649" y="512"/>
                  <a:pt x="649" y="511"/>
                </a:cubicBezTo>
                <a:cubicBezTo>
                  <a:pt x="649" y="511"/>
                  <a:pt x="649" y="511"/>
                  <a:pt x="648" y="511"/>
                </a:cubicBezTo>
                <a:cubicBezTo>
                  <a:pt x="646" y="507"/>
                  <a:pt x="644" y="504"/>
                  <a:pt x="642" y="500"/>
                </a:cubicBezTo>
                <a:cubicBezTo>
                  <a:pt x="642" y="500"/>
                  <a:pt x="642" y="500"/>
                  <a:pt x="642" y="500"/>
                </a:cubicBezTo>
                <a:cubicBezTo>
                  <a:pt x="641" y="498"/>
                  <a:pt x="641" y="497"/>
                  <a:pt x="640" y="496"/>
                </a:cubicBezTo>
                <a:cubicBezTo>
                  <a:pt x="640" y="496"/>
                  <a:pt x="640" y="495"/>
                  <a:pt x="640" y="495"/>
                </a:cubicBezTo>
                <a:cubicBezTo>
                  <a:pt x="639" y="494"/>
                  <a:pt x="639" y="493"/>
                  <a:pt x="638" y="492"/>
                </a:cubicBezTo>
                <a:cubicBezTo>
                  <a:pt x="635" y="484"/>
                  <a:pt x="632" y="475"/>
                  <a:pt x="631" y="466"/>
                </a:cubicBezTo>
                <a:cubicBezTo>
                  <a:pt x="631" y="466"/>
                  <a:pt x="631" y="465"/>
                  <a:pt x="630" y="464"/>
                </a:cubicBezTo>
                <a:cubicBezTo>
                  <a:pt x="630" y="463"/>
                  <a:pt x="630" y="462"/>
                  <a:pt x="630" y="461"/>
                </a:cubicBezTo>
                <a:cubicBezTo>
                  <a:pt x="630" y="460"/>
                  <a:pt x="630" y="460"/>
                  <a:pt x="630" y="459"/>
                </a:cubicBezTo>
                <a:cubicBezTo>
                  <a:pt x="630" y="458"/>
                  <a:pt x="629" y="456"/>
                  <a:pt x="629" y="454"/>
                </a:cubicBezTo>
                <a:cubicBezTo>
                  <a:pt x="629" y="454"/>
                  <a:pt x="629" y="454"/>
                  <a:pt x="629" y="454"/>
                </a:cubicBezTo>
                <a:cubicBezTo>
                  <a:pt x="629" y="452"/>
                  <a:pt x="629" y="450"/>
                  <a:pt x="629" y="449"/>
                </a:cubicBezTo>
                <a:cubicBezTo>
                  <a:pt x="629" y="448"/>
                  <a:pt x="629" y="448"/>
                  <a:pt x="629" y="447"/>
                </a:cubicBezTo>
                <a:cubicBezTo>
                  <a:pt x="629" y="446"/>
                  <a:pt x="629" y="444"/>
                  <a:pt x="629" y="443"/>
                </a:cubicBezTo>
                <a:cubicBezTo>
                  <a:pt x="629" y="443"/>
                  <a:pt x="629" y="442"/>
                  <a:pt x="629" y="441"/>
                </a:cubicBezTo>
                <a:cubicBezTo>
                  <a:pt x="629" y="440"/>
                  <a:pt x="629" y="438"/>
                  <a:pt x="629" y="436"/>
                </a:cubicBezTo>
                <a:cubicBezTo>
                  <a:pt x="630" y="434"/>
                  <a:pt x="630" y="432"/>
                  <a:pt x="630" y="431"/>
                </a:cubicBezTo>
                <a:cubicBezTo>
                  <a:pt x="630" y="430"/>
                  <a:pt x="630" y="430"/>
                  <a:pt x="630" y="429"/>
                </a:cubicBezTo>
                <a:cubicBezTo>
                  <a:pt x="630" y="428"/>
                  <a:pt x="631" y="426"/>
                  <a:pt x="631" y="425"/>
                </a:cubicBezTo>
                <a:cubicBezTo>
                  <a:pt x="631" y="425"/>
                  <a:pt x="631" y="424"/>
                  <a:pt x="631" y="424"/>
                </a:cubicBezTo>
                <a:cubicBezTo>
                  <a:pt x="632" y="422"/>
                  <a:pt x="632" y="420"/>
                  <a:pt x="632" y="418"/>
                </a:cubicBezTo>
                <a:cubicBezTo>
                  <a:pt x="632" y="418"/>
                  <a:pt x="632" y="418"/>
                  <a:pt x="632" y="418"/>
                </a:cubicBezTo>
                <a:cubicBezTo>
                  <a:pt x="633" y="416"/>
                  <a:pt x="633" y="415"/>
                  <a:pt x="634" y="413"/>
                </a:cubicBezTo>
                <a:cubicBezTo>
                  <a:pt x="634" y="413"/>
                  <a:pt x="634" y="412"/>
                  <a:pt x="634" y="412"/>
                </a:cubicBezTo>
                <a:cubicBezTo>
                  <a:pt x="635" y="410"/>
                  <a:pt x="635" y="409"/>
                  <a:pt x="635" y="408"/>
                </a:cubicBezTo>
                <a:cubicBezTo>
                  <a:pt x="635" y="408"/>
                  <a:pt x="636" y="407"/>
                  <a:pt x="636" y="407"/>
                </a:cubicBezTo>
                <a:cubicBezTo>
                  <a:pt x="636" y="405"/>
                  <a:pt x="637" y="403"/>
                  <a:pt x="638" y="402"/>
                </a:cubicBezTo>
                <a:cubicBezTo>
                  <a:pt x="638" y="402"/>
                  <a:pt x="638" y="402"/>
                  <a:pt x="638" y="402"/>
                </a:cubicBezTo>
                <a:cubicBezTo>
                  <a:pt x="640" y="395"/>
                  <a:pt x="644" y="389"/>
                  <a:pt x="648" y="383"/>
                </a:cubicBezTo>
                <a:cubicBezTo>
                  <a:pt x="648" y="382"/>
                  <a:pt x="649" y="380"/>
                  <a:pt x="650" y="379"/>
                </a:cubicBezTo>
                <a:cubicBezTo>
                  <a:pt x="650" y="379"/>
                  <a:pt x="650" y="379"/>
                  <a:pt x="650" y="379"/>
                </a:cubicBezTo>
                <a:cubicBezTo>
                  <a:pt x="651" y="378"/>
                  <a:pt x="652" y="377"/>
                  <a:pt x="653" y="376"/>
                </a:cubicBezTo>
                <a:cubicBezTo>
                  <a:pt x="653" y="375"/>
                  <a:pt x="653" y="375"/>
                  <a:pt x="653" y="375"/>
                </a:cubicBezTo>
                <a:cubicBezTo>
                  <a:pt x="655" y="372"/>
                  <a:pt x="658" y="369"/>
                  <a:pt x="661" y="366"/>
                </a:cubicBezTo>
                <a:cubicBezTo>
                  <a:pt x="661" y="366"/>
                  <a:pt x="661" y="365"/>
                  <a:pt x="661" y="365"/>
                </a:cubicBezTo>
                <a:cubicBezTo>
                  <a:pt x="662" y="364"/>
                  <a:pt x="663" y="363"/>
                  <a:pt x="664" y="363"/>
                </a:cubicBezTo>
                <a:cubicBezTo>
                  <a:pt x="664" y="362"/>
                  <a:pt x="664" y="362"/>
                  <a:pt x="665" y="362"/>
                </a:cubicBezTo>
                <a:cubicBezTo>
                  <a:pt x="669" y="358"/>
                  <a:pt x="673" y="355"/>
                  <a:pt x="677" y="351"/>
                </a:cubicBezTo>
                <a:cubicBezTo>
                  <a:pt x="678" y="351"/>
                  <a:pt x="678" y="351"/>
                  <a:pt x="678" y="351"/>
                </a:cubicBezTo>
                <a:cubicBezTo>
                  <a:pt x="679" y="350"/>
                  <a:pt x="680" y="349"/>
                  <a:pt x="681" y="349"/>
                </a:cubicBezTo>
                <a:cubicBezTo>
                  <a:pt x="681" y="348"/>
                  <a:pt x="682" y="348"/>
                  <a:pt x="682" y="348"/>
                </a:cubicBezTo>
                <a:cubicBezTo>
                  <a:pt x="685" y="346"/>
                  <a:pt x="689" y="344"/>
                  <a:pt x="692" y="342"/>
                </a:cubicBezTo>
                <a:cubicBezTo>
                  <a:pt x="693" y="342"/>
                  <a:pt x="693" y="342"/>
                  <a:pt x="693" y="342"/>
                </a:cubicBezTo>
                <a:cubicBezTo>
                  <a:pt x="694" y="341"/>
                  <a:pt x="695" y="341"/>
                  <a:pt x="696" y="340"/>
                </a:cubicBezTo>
                <a:cubicBezTo>
                  <a:pt x="697" y="340"/>
                  <a:pt x="697" y="340"/>
                  <a:pt x="697" y="340"/>
                </a:cubicBezTo>
                <a:cubicBezTo>
                  <a:pt x="698" y="339"/>
                  <a:pt x="700" y="339"/>
                  <a:pt x="701" y="338"/>
                </a:cubicBezTo>
                <a:cubicBezTo>
                  <a:pt x="707" y="335"/>
                  <a:pt x="714" y="333"/>
                  <a:pt x="721" y="331"/>
                </a:cubicBezTo>
                <a:cubicBezTo>
                  <a:pt x="723" y="331"/>
                  <a:pt x="725" y="331"/>
                  <a:pt x="726" y="331"/>
                </a:cubicBezTo>
                <a:cubicBezTo>
                  <a:pt x="727" y="330"/>
                  <a:pt x="727" y="330"/>
                  <a:pt x="728" y="330"/>
                </a:cubicBezTo>
                <a:cubicBezTo>
                  <a:pt x="729" y="330"/>
                  <a:pt x="730" y="330"/>
                  <a:pt x="732" y="330"/>
                </a:cubicBezTo>
                <a:cubicBezTo>
                  <a:pt x="732" y="330"/>
                  <a:pt x="733" y="330"/>
                  <a:pt x="733" y="330"/>
                </a:cubicBezTo>
                <a:cubicBezTo>
                  <a:pt x="735" y="329"/>
                  <a:pt x="736" y="329"/>
                  <a:pt x="738" y="329"/>
                </a:cubicBezTo>
                <a:cubicBezTo>
                  <a:pt x="738" y="329"/>
                  <a:pt x="738" y="329"/>
                  <a:pt x="739" y="329"/>
                </a:cubicBezTo>
                <a:cubicBezTo>
                  <a:pt x="740" y="329"/>
                  <a:pt x="742" y="329"/>
                  <a:pt x="744" y="329"/>
                </a:cubicBezTo>
                <a:cubicBezTo>
                  <a:pt x="744" y="329"/>
                  <a:pt x="745" y="329"/>
                  <a:pt x="745" y="329"/>
                </a:cubicBezTo>
                <a:cubicBezTo>
                  <a:pt x="747" y="329"/>
                  <a:pt x="748" y="329"/>
                  <a:pt x="749" y="329"/>
                </a:cubicBezTo>
                <a:cubicBezTo>
                  <a:pt x="750" y="329"/>
                  <a:pt x="750" y="329"/>
                  <a:pt x="751" y="329"/>
                </a:cubicBezTo>
                <a:cubicBezTo>
                  <a:pt x="753" y="329"/>
                  <a:pt x="755" y="329"/>
                  <a:pt x="756" y="329"/>
                </a:cubicBezTo>
                <a:cubicBezTo>
                  <a:pt x="758" y="329"/>
                  <a:pt x="760" y="330"/>
                  <a:pt x="762" y="330"/>
                </a:cubicBezTo>
                <a:cubicBezTo>
                  <a:pt x="762" y="330"/>
                  <a:pt x="763" y="330"/>
                  <a:pt x="763" y="330"/>
                </a:cubicBezTo>
                <a:cubicBezTo>
                  <a:pt x="765" y="330"/>
                  <a:pt x="766" y="330"/>
                  <a:pt x="767" y="331"/>
                </a:cubicBezTo>
                <a:cubicBezTo>
                  <a:pt x="768" y="331"/>
                  <a:pt x="768" y="331"/>
                  <a:pt x="769" y="331"/>
                </a:cubicBezTo>
                <a:cubicBezTo>
                  <a:pt x="771" y="331"/>
                  <a:pt x="772" y="332"/>
                  <a:pt x="774" y="332"/>
                </a:cubicBezTo>
                <a:cubicBezTo>
                  <a:pt x="774" y="332"/>
                  <a:pt x="774" y="332"/>
                  <a:pt x="775" y="332"/>
                </a:cubicBezTo>
                <a:cubicBezTo>
                  <a:pt x="776" y="333"/>
                  <a:pt x="778" y="333"/>
                  <a:pt x="779" y="333"/>
                </a:cubicBezTo>
                <a:cubicBezTo>
                  <a:pt x="780" y="334"/>
                  <a:pt x="780" y="334"/>
                  <a:pt x="781" y="334"/>
                </a:cubicBezTo>
                <a:cubicBezTo>
                  <a:pt x="782" y="334"/>
                  <a:pt x="783" y="335"/>
                  <a:pt x="784" y="335"/>
                </a:cubicBezTo>
                <a:cubicBezTo>
                  <a:pt x="785" y="335"/>
                  <a:pt x="785" y="335"/>
                  <a:pt x="786" y="336"/>
                </a:cubicBezTo>
                <a:cubicBezTo>
                  <a:pt x="787" y="336"/>
                  <a:pt x="789" y="337"/>
                  <a:pt x="791" y="337"/>
                </a:cubicBezTo>
                <a:cubicBezTo>
                  <a:pt x="797" y="340"/>
                  <a:pt x="804" y="344"/>
                  <a:pt x="810" y="347"/>
                </a:cubicBezTo>
                <a:cubicBezTo>
                  <a:pt x="811" y="348"/>
                  <a:pt x="812" y="349"/>
                  <a:pt x="813" y="350"/>
                </a:cubicBezTo>
                <a:cubicBezTo>
                  <a:pt x="813" y="350"/>
                  <a:pt x="813" y="350"/>
                  <a:pt x="814" y="350"/>
                </a:cubicBezTo>
                <a:cubicBezTo>
                  <a:pt x="815" y="351"/>
                  <a:pt x="816" y="352"/>
                  <a:pt x="817" y="352"/>
                </a:cubicBezTo>
                <a:cubicBezTo>
                  <a:pt x="817" y="353"/>
                  <a:pt x="817" y="353"/>
                  <a:pt x="817" y="353"/>
                </a:cubicBezTo>
                <a:cubicBezTo>
                  <a:pt x="821" y="355"/>
                  <a:pt x="824" y="358"/>
                  <a:pt x="827" y="361"/>
                </a:cubicBezTo>
                <a:cubicBezTo>
                  <a:pt x="827" y="361"/>
                  <a:pt x="827" y="361"/>
                  <a:pt x="827" y="361"/>
                </a:cubicBezTo>
                <a:cubicBezTo>
                  <a:pt x="828" y="362"/>
                  <a:pt x="829" y="363"/>
                  <a:pt x="830" y="364"/>
                </a:cubicBezTo>
                <a:cubicBezTo>
                  <a:pt x="830" y="364"/>
                  <a:pt x="830" y="364"/>
                  <a:pt x="831" y="364"/>
                </a:cubicBezTo>
                <a:cubicBezTo>
                  <a:pt x="834" y="368"/>
                  <a:pt x="838" y="373"/>
                  <a:pt x="841" y="377"/>
                </a:cubicBezTo>
                <a:cubicBezTo>
                  <a:pt x="841" y="377"/>
                  <a:pt x="842" y="378"/>
                  <a:pt x="842" y="378"/>
                </a:cubicBezTo>
                <a:cubicBezTo>
                  <a:pt x="842" y="379"/>
                  <a:pt x="843" y="380"/>
                  <a:pt x="844" y="381"/>
                </a:cubicBezTo>
                <a:cubicBezTo>
                  <a:pt x="844" y="381"/>
                  <a:pt x="844" y="381"/>
                  <a:pt x="844" y="382"/>
                </a:cubicBezTo>
                <a:cubicBezTo>
                  <a:pt x="847" y="385"/>
                  <a:pt x="849" y="389"/>
                  <a:pt x="851" y="392"/>
                </a:cubicBezTo>
                <a:cubicBezTo>
                  <a:pt x="851" y="392"/>
                  <a:pt x="851" y="393"/>
                  <a:pt x="851" y="393"/>
                </a:cubicBezTo>
                <a:cubicBezTo>
                  <a:pt x="851" y="394"/>
                  <a:pt x="852" y="395"/>
                  <a:pt x="852" y="396"/>
                </a:cubicBezTo>
                <a:cubicBezTo>
                  <a:pt x="853" y="396"/>
                  <a:pt x="853" y="397"/>
                  <a:pt x="853" y="397"/>
                </a:cubicBezTo>
                <a:cubicBezTo>
                  <a:pt x="853" y="398"/>
                  <a:pt x="854" y="399"/>
                  <a:pt x="854" y="401"/>
                </a:cubicBezTo>
                <a:cubicBezTo>
                  <a:pt x="857" y="407"/>
                  <a:pt x="859" y="414"/>
                  <a:pt x="861" y="421"/>
                </a:cubicBezTo>
                <a:cubicBezTo>
                  <a:pt x="861" y="423"/>
                  <a:pt x="862" y="424"/>
                  <a:pt x="862" y="426"/>
                </a:cubicBezTo>
                <a:cubicBezTo>
                  <a:pt x="862" y="427"/>
                  <a:pt x="862" y="427"/>
                  <a:pt x="862" y="428"/>
                </a:cubicBezTo>
                <a:cubicBezTo>
                  <a:pt x="862" y="429"/>
                  <a:pt x="863" y="430"/>
                  <a:pt x="863" y="431"/>
                </a:cubicBezTo>
                <a:cubicBezTo>
                  <a:pt x="863" y="432"/>
                  <a:pt x="863" y="433"/>
                  <a:pt x="863" y="433"/>
                </a:cubicBezTo>
                <a:cubicBezTo>
                  <a:pt x="863" y="435"/>
                  <a:pt x="863" y="436"/>
                  <a:pt x="863" y="438"/>
                </a:cubicBezTo>
                <a:cubicBezTo>
                  <a:pt x="863" y="438"/>
                  <a:pt x="863" y="438"/>
                  <a:pt x="863" y="438"/>
                </a:cubicBezTo>
                <a:cubicBezTo>
                  <a:pt x="863" y="440"/>
                  <a:pt x="864" y="442"/>
                  <a:pt x="864" y="444"/>
                </a:cubicBezTo>
                <a:lnTo>
                  <a:pt x="864" y="445"/>
                </a:lnTo>
                <a:cubicBezTo>
                  <a:pt x="864" y="447"/>
                  <a:pt x="864" y="448"/>
                  <a:pt x="864" y="449"/>
                </a:cubicBezTo>
                <a:cubicBezTo>
                  <a:pt x="864" y="450"/>
                  <a:pt x="864" y="450"/>
                  <a:pt x="864" y="451"/>
                </a:cubicBezTo>
                <a:cubicBezTo>
                  <a:pt x="863" y="453"/>
                  <a:pt x="863" y="454"/>
                  <a:pt x="863" y="456"/>
                </a:cubicBezTo>
                <a:cubicBezTo>
                  <a:pt x="863" y="458"/>
                  <a:pt x="863" y="460"/>
                  <a:pt x="863" y="462"/>
                </a:cubicBezTo>
                <a:close/>
                <a:moveTo>
                  <a:pt x="942" y="498"/>
                </a:moveTo>
                <a:lnTo>
                  <a:pt x="948" y="429"/>
                </a:lnTo>
                <a:lnTo>
                  <a:pt x="908" y="425"/>
                </a:lnTo>
                <a:cubicBezTo>
                  <a:pt x="906" y="406"/>
                  <a:pt x="900" y="387"/>
                  <a:pt x="891" y="370"/>
                </a:cubicBezTo>
                <a:lnTo>
                  <a:pt x="922" y="344"/>
                </a:lnTo>
                <a:lnTo>
                  <a:pt x="877" y="291"/>
                </a:lnTo>
                <a:lnTo>
                  <a:pt x="846" y="317"/>
                </a:lnTo>
                <a:cubicBezTo>
                  <a:pt x="831" y="305"/>
                  <a:pt x="814" y="296"/>
                  <a:pt x="795" y="290"/>
                </a:cubicBezTo>
                <a:lnTo>
                  <a:pt x="798" y="250"/>
                </a:lnTo>
                <a:lnTo>
                  <a:pt x="729" y="244"/>
                </a:lnTo>
                <a:lnTo>
                  <a:pt x="725" y="284"/>
                </a:lnTo>
                <a:cubicBezTo>
                  <a:pt x="706" y="287"/>
                  <a:pt x="687" y="293"/>
                  <a:pt x="670" y="302"/>
                </a:cubicBezTo>
                <a:lnTo>
                  <a:pt x="644" y="271"/>
                </a:lnTo>
                <a:lnTo>
                  <a:pt x="591" y="316"/>
                </a:lnTo>
                <a:lnTo>
                  <a:pt x="617" y="346"/>
                </a:lnTo>
                <a:cubicBezTo>
                  <a:pt x="605" y="362"/>
                  <a:pt x="596" y="379"/>
                  <a:pt x="590" y="398"/>
                </a:cubicBezTo>
                <a:lnTo>
                  <a:pt x="550" y="394"/>
                </a:lnTo>
                <a:lnTo>
                  <a:pt x="544" y="464"/>
                </a:lnTo>
                <a:lnTo>
                  <a:pt x="584" y="467"/>
                </a:lnTo>
                <a:cubicBezTo>
                  <a:pt x="587" y="487"/>
                  <a:pt x="593" y="505"/>
                  <a:pt x="602" y="522"/>
                </a:cubicBezTo>
                <a:lnTo>
                  <a:pt x="571" y="548"/>
                </a:lnTo>
                <a:lnTo>
                  <a:pt x="616" y="601"/>
                </a:lnTo>
                <a:lnTo>
                  <a:pt x="647" y="575"/>
                </a:lnTo>
                <a:cubicBezTo>
                  <a:pt x="662" y="587"/>
                  <a:pt x="679" y="596"/>
                  <a:pt x="698" y="602"/>
                </a:cubicBezTo>
                <a:lnTo>
                  <a:pt x="694" y="642"/>
                </a:lnTo>
                <a:lnTo>
                  <a:pt x="764" y="648"/>
                </a:lnTo>
                <a:lnTo>
                  <a:pt x="767" y="608"/>
                </a:lnTo>
                <a:cubicBezTo>
                  <a:pt x="787" y="606"/>
                  <a:pt x="805" y="600"/>
                  <a:pt x="822" y="591"/>
                </a:cubicBezTo>
                <a:lnTo>
                  <a:pt x="848" y="621"/>
                </a:lnTo>
                <a:lnTo>
                  <a:pt x="901" y="577"/>
                </a:lnTo>
                <a:lnTo>
                  <a:pt x="876" y="546"/>
                </a:lnTo>
                <a:cubicBezTo>
                  <a:pt x="887" y="531"/>
                  <a:pt x="896" y="513"/>
                  <a:pt x="902" y="494"/>
                </a:cubicBezTo>
                <a:lnTo>
                  <a:pt x="942" y="498"/>
                </a:lnTo>
                <a:close/>
              </a:path>
            </a:pathLst>
          </a:custGeom>
          <a:solidFill>
            <a:srgbClr val="113E6A"/>
          </a:solidFill>
          <a:ln w="9525">
            <a:noFill/>
          </a:ln>
        </p:spPr>
        <p:txBody>
          <a:bodyPr/>
          <a:lstStyle/>
          <a:p>
            <a:endParaRPr lang="zh-CN" altLang="en-US"/>
          </a:p>
        </p:txBody>
      </p:sp>
      <p:pic>
        <p:nvPicPr>
          <p:cNvPr id="13" name="图片 12"/>
          <p:cNvPicPr>
            <a:picLocks noChangeAspect="true"/>
          </p:cNvPicPr>
          <p:nvPr/>
        </p:nvPicPr>
        <p:blipFill>
          <a:blip r:embed="rId2">
            <a:extLst>
              <a:ext uri="{28A0092B-C50C-407E-A947-70E740481C1C}">
                <a14:useLocalDpi xmlns:a14="http://schemas.microsoft.com/office/drawing/2010/main" val="false"/>
              </a:ext>
            </a:extLst>
          </a:blip>
          <a:stretch>
            <a:fillRect/>
          </a:stretch>
        </p:blipFill>
        <p:spPr>
          <a:xfrm>
            <a:off x="9338741" y="91674"/>
            <a:ext cx="2646380" cy="503185"/>
          </a:xfrm>
          <a:prstGeom prst="rect">
            <a:avLst/>
          </a:prstGeom>
        </p:spPr>
      </p:pic>
    </p:spTree>
  </p:cSld>
  <p:clrMapOvr>
    <a:masterClrMapping/>
  </p:clrMapOvr>
  <p:transition advTm="8561"/>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27"/>
          <p:cNvSpPr txBox="true"/>
          <p:nvPr/>
        </p:nvSpPr>
        <p:spPr>
          <a:xfrm>
            <a:off x="1012825" y="176213"/>
            <a:ext cx="3632835" cy="553085"/>
          </a:xfrm>
          <a:prstGeom prst="rect">
            <a:avLst/>
          </a:prstGeom>
          <a:noFill/>
          <a:ln w="9525">
            <a:noFill/>
          </a:ln>
        </p:spPr>
        <p:txBody>
          <a:bodyPr wrap="none" anchor="t">
            <a:spAutoFit/>
          </a:bodyPr>
          <a:lstStyle/>
          <a:p>
            <a:r>
              <a:rPr lang="en-US" altLang="en-US" sz="3000" b="1" dirty="0">
                <a:solidFill>
                  <a:schemeClr val="accent1"/>
                </a:solidFill>
                <a:latin typeface="SimSun" panose="02010600030101010101" pitchFamily="2" charset="-122"/>
                <a:ea typeface="SimSun" panose="02010600030101010101" pitchFamily="2" charset="-122"/>
                <a:cs typeface="SimSun" panose="02010600030101010101" pitchFamily="2" charset="-122"/>
              </a:rPr>
              <a:t>4.1</a:t>
            </a:r>
            <a:r>
              <a:rPr lang="en-US" altLang="zh-CN" sz="3000" b="1" dirty="0">
                <a:solidFill>
                  <a:schemeClr val="accent1"/>
                </a:solidFill>
                <a:latin typeface="SimSun" panose="02010600030101010101" pitchFamily="2" charset="-122"/>
                <a:ea typeface="SimSun" panose="02010600030101010101" pitchFamily="2" charset="-122"/>
                <a:cs typeface="SimSun" panose="02010600030101010101" pitchFamily="2" charset="-122"/>
              </a:rPr>
              <a:t> </a:t>
            </a:r>
            <a:r>
              <a:rPr lang="en-US" altLang="en-US" sz="3000" b="1" dirty="0">
                <a:solidFill>
                  <a:schemeClr val="accent1"/>
                </a:solidFill>
                <a:latin typeface="SimSun" panose="02010600030101010101" pitchFamily="2" charset="-122"/>
                <a:ea typeface="SimSun" panose="02010600030101010101" pitchFamily="2" charset="-122"/>
                <a:cs typeface="SimSun" panose="02010600030101010101" pitchFamily="2" charset="-122"/>
              </a:rPr>
              <a:t>关键技术和</a:t>
            </a:r>
            <a:r>
              <a:rPr lang="zh-CN" altLang="en-US" sz="3000" b="1" dirty="0">
                <a:solidFill>
                  <a:schemeClr val="accent1"/>
                </a:solidFill>
                <a:latin typeface="SimSun" panose="02010600030101010101" pitchFamily="2" charset="-122"/>
                <a:ea typeface="SimSun" panose="02010600030101010101" pitchFamily="2" charset="-122"/>
                <a:cs typeface="SimSun" panose="02010600030101010101" pitchFamily="2" charset="-122"/>
              </a:rPr>
              <a:t>难点</a:t>
            </a:r>
            <a:endParaRPr lang="zh-CN" altLang="en-US" sz="3000" b="1" dirty="0">
              <a:solidFill>
                <a:schemeClr val="accent1"/>
              </a:solidFill>
              <a:latin typeface="SimSun" panose="02010600030101010101" pitchFamily="2" charset="-122"/>
              <a:ea typeface="SimSun" panose="02010600030101010101" pitchFamily="2" charset="-122"/>
              <a:cs typeface="SimSun" panose="02010600030101010101" pitchFamily="2" charset="-122"/>
            </a:endParaRPr>
          </a:p>
        </p:txBody>
      </p:sp>
      <p:sp>
        <p:nvSpPr>
          <p:cNvPr id="24579" name="Freeform 5"/>
          <p:cNvSpPr/>
          <p:nvPr/>
        </p:nvSpPr>
        <p:spPr>
          <a:xfrm>
            <a:off x="427038" y="220663"/>
            <a:ext cx="474662" cy="560387"/>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endParaRPr lang="zh-CN" altLang="en-US"/>
          </a:p>
        </p:txBody>
      </p:sp>
      <p:sp>
        <p:nvSpPr>
          <p:cNvPr id="24580" name="Freeform 6"/>
          <p:cNvSpPr/>
          <p:nvPr/>
        </p:nvSpPr>
        <p:spPr>
          <a:xfrm>
            <a:off x="920750" y="2719388"/>
            <a:ext cx="2065338" cy="1787525"/>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0"/>
              </a:cxn>
              <a:cxn ang="0">
                <a:pos x="2147483647" y="0"/>
              </a:cxn>
              <a:cxn ang="0">
                <a:pos x="2147483647" y="0"/>
              </a:cxn>
            </a:cxnLst>
            <a:rect l="0" t="0" r="0" b="0"/>
            <a:pathLst>
              <a:path w="2858" h="2475">
                <a:moveTo>
                  <a:pt x="2143" y="0"/>
                </a:moveTo>
                <a:lnTo>
                  <a:pt x="2501" y="619"/>
                </a:lnTo>
                <a:lnTo>
                  <a:pt x="2858" y="1238"/>
                </a:lnTo>
                <a:lnTo>
                  <a:pt x="2501" y="1856"/>
                </a:lnTo>
                <a:lnTo>
                  <a:pt x="2143" y="2475"/>
                </a:lnTo>
                <a:lnTo>
                  <a:pt x="1429" y="2475"/>
                </a:lnTo>
                <a:lnTo>
                  <a:pt x="714" y="2475"/>
                </a:lnTo>
                <a:lnTo>
                  <a:pt x="357" y="1856"/>
                </a:lnTo>
                <a:lnTo>
                  <a:pt x="0" y="1238"/>
                </a:lnTo>
                <a:lnTo>
                  <a:pt x="357" y="619"/>
                </a:lnTo>
                <a:lnTo>
                  <a:pt x="714" y="0"/>
                </a:lnTo>
                <a:lnTo>
                  <a:pt x="1429" y="0"/>
                </a:lnTo>
                <a:lnTo>
                  <a:pt x="2143" y="0"/>
                </a:lnTo>
                <a:close/>
              </a:path>
            </a:pathLst>
          </a:custGeom>
          <a:solidFill>
            <a:srgbClr val="006BBC"/>
          </a:solidFill>
          <a:ln w="9" cap="flat" cmpd="sng">
            <a:solidFill>
              <a:schemeClr val="accent1"/>
            </a:solidFill>
            <a:prstDash val="solid"/>
            <a:round/>
            <a:headEnd type="none" w="med" len="med"/>
            <a:tailEnd type="none" w="med" len="med"/>
          </a:ln>
        </p:spPr>
        <p:txBody>
          <a:bodyPr/>
          <a:lstStyle/>
          <a:p>
            <a:endParaRPr lang="zh-CN" altLang="en-US"/>
          </a:p>
        </p:txBody>
      </p:sp>
      <p:sp>
        <p:nvSpPr>
          <p:cNvPr id="24581" name="Line 7"/>
          <p:cNvSpPr/>
          <p:nvPr/>
        </p:nvSpPr>
        <p:spPr>
          <a:xfrm flipV="true">
            <a:off x="2473325" y="1884363"/>
            <a:ext cx="1055688" cy="833437"/>
          </a:xfrm>
          <a:prstGeom prst="line">
            <a:avLst/>
          </a:prstGeom>
          <a:ln w="9" cap="flat" cmpd="sng">
            <a:solidFill>
              <a:srgbClr val="2E2C2C"/>
            </a:solidFill>
            <a:prstDash val="solid"/>
            <a:round/>
            <a:headEnd type="none" w="med" len="med"/>
            <a:tailEnd type="triangle" w="med" len="med"/>
          </a:ln>
        </p:spPr>
      </p:sp>
      <p:sp>
        <p:nvSpPr>
          <p:cNvPr id="24582" name="Line 8"/>
          <p:cNvSpPr/>
          <p:nvPr/>
        </p:nvSpPr>
        <p:spPr>
          <a:xfrm flipV="true">
            <a:off x="2984500" y="3614738"/>
            <a:ext cx="549275" cy="0"/>
          </a:xfrm>
          <a:prstGeom prst="line">
            <a:avLst/>
          </a:prstGeom>
          <a:ln w="9" cap="flat" cmpd="sng">
            <a:solidFill>
              <a:srgbClr val="2E2C2C"/>
            </a:solidFill>
            <a:prstDash val="solid"/>
            <a:round/>
            <a:headEnd type="none" w="med" len="med"/>
            <a:tailEnd type="triangle" w="med" len="med"/>
          </a:ln>
        </p:spPr>
      </p:sp>
      <p:sp>
        <p:nvSpPr>
          <p:cNvPr id="24583" name="Rectangle 9"/>
          <p:cNvSpPr/>
          <p:nvPr/>
        </p:nvSpPr>
        <p:spPr>
          <a:xfrm>
            <a:off x="3533775" y="1252538"/>
            <a:ext cx="6884988" cy="1293812"/>
          </a:xfrm>
          <a:prstGeom prst="rect">
            <a:avLst/>
          </a:prstGeom>
          <a:solidFill>
            <a:schemeClr val="tx2"/>
          </a:solidFill>
          <a:ln w="9" cap="flat" cmpd="sng">
            <a:solidFill>
              <a:schemeClr val="bg2"/>
            </a:solidFill>
            <a:prstDash val="solid"/>
            <a:miter/>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24584" name="Rectangle 10"/>
          <p:cNvSpPr/>
          <p:nvPr/>
        </p:nvSpPr>
        <p:spPr>
          <a:xfrm>
            <a:off x="5064125" y="1046163"/>
            <a:ext cx="3581400" cy="422275"/>
          </a:xfrm>
          <a:prstGeom prst="rect">
            <a:avLst/>
          </a:prstGeom>
          <a:solidFill>
            <a:srgbClr val="113E6A"/>
          </a:solidFill>
          <a:ln w="9" cap="flat" cmpd="sng">
            <a:solidFill>
              <a:schemeClr val="accent1"/>
            </a:solidFill>
            <a:prstDash val="solid"/>
            <a:miter/>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24585" name="Rectangle 11"/>
          <p:cNvSpPr/>
          <p:nvPr/>
        </p:nvSpPr>
        <p:spPr>
          <a:xfrm>
            <a:off x="3533775" y="2998788"/>
            <a:ext cx="6884988" cy="1292225"/>
          </a:xfrm>
          <a:prstGeom prst="rect">
            <a:avLst/>
          </a:prstGeom>
          <a:solidFill>
            <a:schemeClr val="tx2"/>
          </a:solidFill>
          <a:ln w="9" cap="flat" cmpd="sng">
            <a:solidFill>
              <a:schemeClr val="bg2"/>
            </a:solidFill>
            <a:prstDash val="solid"/>
            <a:miter/>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24586" name="Rectangle 12"/>
          <p:cNvSpPr/>
          <p:nvPr/>
        </p:nvSpPr>
        <p:spPr>
          <a:xfrm>
            <a:off x="5064125" y="2792413"/>
            <a:ext cx="3581400" cy="423862"/>
          </a:xfrm>
          <a:prstGeom prst="rect">
            <a:avLst/>
          </a:prstGeom>
          <a:solidFill>
            <a:srgbClr val="113E6A"/>
          </a:solidFill>
          <a:ln w="9" cap="flat" cmpd="sng">
            <a:solidFill>
              <a:schemeClr val="accent1"/>
            </a:solidFill>
            <a:prstDash val="solid"/>
            <a:miter/>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24587" name="Line 13"/>
          <p:cNvSpPr/>
          <p:nvPr/>
        </p:nvSpPr>
        <p:spPr>
          <a:xfrm>
            <a:off x="2473325" y="4506913"/>
            <a:ext cx="1055688" cy="833437"/>
          </a:xfrm>
          <a:prstGeom prst="line">
            <a:avLst/>
          </a:prstGeom>
          <a:ln w="9" cap="flat" cmpd="sng">
            <a:solidFill>
              <a:srgbClr val="2E2C2C"/>
            </a:solidFill>
            <a:prstDash val="solid"/>
            <a:round/>
            <a:headEnd type="none" w="med" len="med"/>
            <a:tailEnd type="triangle" w="med" len="med"/>
          </a:ln>
        </p:spPr>
      </p:sp>
      <p:sp>
        <p:nvSpPr>
          <p:cNvPr id="24588" name="Rectangle 14"/>
          <p:cNvSpPr/>
          <p:nvPr/>
        </p:nvSpPr>
        <p:spPr>
          <a:xfrm>
            <a:off x="3533775" y="4751388"/>
            <a:ext cx="6884988" cy="1293812"/>
          </a:xfrm>
          <a:prstGeom prst="rect">
            <a:avLst/>
          </a:prstGeom>
          <a:solidFill>
            <a:schemeClr val="tx2"/>
          </a:solidFill>
          <a:ln w="9" cap="flat" cmpd="sng">
            <a:solidFill>
              <a:schemeClr val="bg2"/>
            </a:solidFill>
            <a:prstDash val="solid"/>
            <a:miter/>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24589" name="Rectangle 15"/>
          <p:cNvSpPr/>
          <p:nvPr/>
        </p:nvSpPr>
        <p:spPr>
          <a:xfrm>
            <a:off x="5064125" y="4545013"/>
            <a:ext cx="3581400" cy="423862"/>
          </a:xfrm>
          <a:prstGeom prst="rect">
            <a:avLst/>
          </a:prstGeom>
          <a:solidFill>
            <a:srgbClr val="113E6A"/>
          </a:solidFill>
          <a:ln w="9" cap="flat" cmpd="sng">
            <a:solidFill>
              <a:schemeClr val="accent1"/>
            </a:solidFill>
            <a:prstDash val="solid"/>
            <a:miter/>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24590" name="TextBox 15"/>
          <p:cNvSpPr txBox="true"/>
          <p:nvPr/>
        </p:nvSpPr>
        <p:spPr>
          <a:xfrm>
            <a:off x="5300663" y="1066800"/>
            <a:ext cx="3106737" cy="398780"/>
          </a:xfrm>
          <a:prstGeom prst="rect">
            <a:avLst/>
          </a:prstGeom>
          <a:noFill/>
          <a:ln w="9525">
            <a:noFill/>
          </a:ln>
        </p:spPr>
        <p:txBody>
          <a:bodyPr anchor="t">
            <a:spAutoFit/>
          </a:bodyPr>
          <a:lstStyle/>
          <a:p>
            <a:pPr algn="ctr"/>
            <a:r>
              <a:rPr lang="zh-CN" altLang="en-US" sz="2000" dirty="0">
                <a:solidFill>
                  <a:schemeClr val="accent2"/>
                </a:solidFill>
                <a:latin typeface="SimSun" panose="02010600030101010101" pitchFamily="2" charset="-122"/>
                <a:ea typeface="SimSun" panose="02010600030101010101" pitchFamily="2" charset="-122"/>
              </a:rPr>
              <a:t>一</a:t>
            </a:r>
            <a:endParaRPr lang="en-US" altLang="zh-CN" sz="2000" dirty="0">
              <a:solidFill>
                <a:schemeClr val="accent2"/>
              </a:solidFill>
              <a:latin typeface="SimSun" panose="02010600030101010101" pitchFamily="2" charset="-122"/>
              <a:ea typeface="SimSun" panose="02010600030101010101" pitchFamily="2" charset="-122"/>
            </a:endParaRPr>
          </a:p>
        </p:txBody>
      </p:sp>
      <p:sp>
        <p:nvSpPr>
          <p:cNvPr id="24591" name="TextBox 16"/>
          <p:cNvSpPr txBox="true"/>
          <p:nvPr/>
        </p:nvSpPr>
        <p:spPr>
          <a:xfrm>
            <a:off x="3721100" y="1577975"/>
            <a:ext cx="6265863" cy="922020"/>
          </a:xfrm>
          <a:prstGeom prst="rect">
            <a:avLst/>
          </a:prstGeom>
          <a:noFill/>
          <a:ln w="9525">
            <a:noFill/>
          </a:ln>
        </p:spPr>
        <p:txBody>
          <a:bodyPr anchor="t">
            <a:spAutoFit/>
          </a:bodyPr>
          <a:lstStyle/>
          <a:p>
            <a:r>
              <a:rPr lang="en-US" altLang="zh-CN" dirty="0">
                <a:solidFill>
                  <a:schemeClr val="accent1"/>
                </a:solidFill>
                <a:latin typeface="SimSun" panose="02010600030101010101" pitchFamily="2" charset="-122"/>
                <a:ea typeface="SimSun" panose="02010600030101010101" pitchFamily="2" charset="-122"/>
              </a:rPr>
              <a:t>平台复杂的环境，平台的后端需要包含多种深度学习框架，以及多种计算平台，以及周边的编译器等软件，需要能够方便的处理复杂的软件环境。</a:t>
            </a:r>
            <a:endParaRPr lang="en-US" altLang="zh-CN" dirty="0">
              <a:solidFill>
                <a:schemeClr val="accent1"/>
              </a:solidFill>
              <a:latin typeface="SimSun" panose="02010600030101010101" pitchFamily="2" charset="-122"/>
              <a:ea typeface="SimSun" panose="02010600030101010101" pitchFamily="2" charset="-122"/>
            </a:endParaRPr>
          </a:p>
        </p:txBody>
      </p:sp>
      <p:sp>
        <p:nvSpPr>
          <p:cNvPr id="24592" name="TextBox 17"/>
          <p:cNvSpPr txBox="true"/>
          <p:nvPr/>
        </p:nvSpPr>
        <p:spPr>
          <a:xfrm>
            <a:off x="5300663" y="2800350"/>
            <a:ext cx="3106737" cy="398780"/>
          </a:xfrm>
          <a:prstGeom prst="rect">
            <a:avLst/>
          </a:prstGeom>
          <a:noFill/>
          <a:ln w="9525">
            <a:noFill/>
          </a:ln>
        </p:spPr>
        <p:txBody>
          <a:bodyPr anchor="t">
            <a:spAutoFit/>
          </a:bodyPr>
          <a:lstStyle/>
          <a:p>
            <a:pPr algn="ctr"/>
            <a:r>
              <a:rPr lang="zh-CN" altLang="en-US" sz="2000" dirty="0">
                <a:solidFill>
                  <a:schemeClr val="accent2"/>
                </a:solidFill>
                <a:latin typeface="SimSun" panose="02010600030101010101" pitchFamily="2" charset="-122"/>
                <a:ea typeface="SimSun" panose="02010600030101010101" pitchFamily="2" charset="-122"/>
              </a:rPr>
              <a:t>二</a:t>
            </a:r>
            <a:endParaRPr lang="en-US" altLang="zh-CN" sz="2000" dirty="0">
              <a:solidFill>
                <a:schemeClr val="accent2"/>
              </a:solidFill>
              <a:latin typeface="SimSun" panose="02010600030101010101" pitchFamily="2" charset="-122"/>
              <a:ea typeface="SimSun" panose="02010600030101010101" pitchFamily="2" charset="-122"/>
            </a:endParaRPr>
          </a:p>
        </p:txBody>
      </p:sp>
      <p:sp>
        <p:nvSpPr>
          <p:cNvPr id="24593" name="TextBox 18"/>
          <p:cNvSpPr txBox="true"/>
          <p:nvPr/>
        </p:nvSpPr>
        <p:spPr>
          <a:xfrm>
            <a:off x="3721100" y="3311525"/>
            <a:ext cx="6265863" cy="922020"/>
          </a:xfrm>
          <a:prstGeom prst="rect">
            <a:avLst/>
          </a:prstGeom>
          <a:noFill/>
          <a:ln w="9525">
            <a:noFill/>
          </a:ln>
        </p:spPr>
        <p:txBody>
          <a:bodyPr anchor="t">
            <a:spAutoFit/>
          </a:bodyPr>
          <a:lstStyle/>
          <a:p>
            <a:r>
              <a:rPr lang="en-US" altLang="zh-CN" dirty="0">
                <a:solidFill>
                  <a:schemeClr val="accent1"/>
                </a:solidFill>
                <a:latin typeface="SimSun" panose="02010600030101010101" pitchFamily="2" charset="-122"/>
                <a:ea typeface="SimSun" panose="02010600030101010101" pitchFamily="2" charset="-122"/>
              </a:rPr>
              <a:t>需要支持多种深度学习框架，和多种硬件，需要了解深度学习框架对模型的加载，以及调试过程中对不同硬件环境的使用。</a:t>
            </a:r>
            <a:endParaRPr lang="en-US" altLang="zh-CN" dirty="0">
              <a:solidFill>
                <a:schemeClr val="accent1"/>
              </a:solidFill>
              <a:latin typeface="SimSun" panose="02010600030101010101" pitchFamily="2" charset="-122"/>
              <a:ea typeface="SimSun" panose="02010600030101010101" pitchFamily="2" charset="-122"/>
            </a:endParaRPr>
          </a:p>
        </p:txBody>
      </p:sp>
      <p:sp>
        <p:nvSpPr>
          <p:cNvPr id="24594" name="TextBox 19"/>
          <p:cNvSpPr txBox="true"/>
          <p:nvPr/>
        </p:nvSpPr>
        <p:spPr>
          <a:xfrm>
            <a:off x="5300663" y="4546600"/>
            <a:ext cx="3106737" cy="398780"/>
          </a:xfrm>
          <a:prstGeom prst="rect">
            <a:avLst/>
          </a:prstGeom>
          <a:noFill/>
          <a:ln w="9525">
            <a:noFill/>
          </a:ln>
        </p:spPr>
        <p:txBody>
          <a:bodyPr anchor="t">
            <a:spAutoFit/>
          </a:bodyPr>
          <a:lstStyle/>
          <a:p>
            <a:pPr algn="ctr"/>
            <a:r>
              <a:rPr lang="zh-CN" altLang="en-US" sz="2000" dirty="0">
                <a:solidFill>
                  <a:schemeClr val="accent2"/>
                </a:solidFill>
                <a:latin typeface="SimSun" panose="02010600030101010101" pitchFamily="2" charset="-122"/>
                <a:ea typeface="SimSun" panose="02010600030101010101" pitchFamily="2" charset="-122"/>
              </a:rPr>
              <a:t>三</a:t>
            </a:r>
            <a:endParaRPr lang="en-US" altLang="zh-CN" sz="2000" dirty="0">
              <a:solidFill>
                <a:schemeClr val="accent2"/>
              </a:solidFill>
              <a:latin typeface="SimSun" panose="02010600030101010101" pitchFamily="2" charset="-122"/>
              <a:ea typeface="SimSun" panose="02010600030101010101" pitchFamily="2" charset="-122"/>
            </a:endParaRPr>
          </a:p>
        </p:txBody>
      </p:sp>
      <p:sp>
        <p:nvSpPr>
          <p:cNvPr id="24595" name="TextBox 20"/>
          <p:cNvSpPr txBox="true"/>
          <p:nvPr/>
        </p:nvSpPr>
        <p:spPr>
          <a:xfrm>
            <a:off x="3721100" y="5057775"/>
            <a:ext cx="6265863" cy="645160"/>
          </a:xfrm>
          <a:prstGeom prst="rect">
            <a:avLst/>
          </a:prstGeom>
          <a:noFill/>
          <a:ln w="9525">
            <a:noFill/>
          </a:ln>
        </p:spPr>
        <p:txBody>
          <a:bodyPr anchor="t">
            <a:spAutoFit/>
          </a:bodyPr>
          <a:lstStyle/>
          <a:p>
            <a:r>
              <a:rPr lang="en-US" altLang="zh-CN" dirty="0">
                <a:solidFill>
                  <a:schemeClr val="accent1"/>
                </a:solidFill>
                <a:latin typeface="SimSun" panose="02010600030101010101" pitchFamily="2" charset="-122"/>
                <a:ea typeface="SimSun" panose="02010600030101010101" pitchFamily="2" charset="-122"/>
              </a:rPr>
              <a:t>用户接口的设计，在支持多个框架和硬件的基础上，要保证接口的简洁，统一，易用。</a:t>
            </a:r>
            <a:endParaRPr lang="en-US" altLang="zh-CN" dirty="0">
              <a:solidFill>
                <a:schemeClr val="accent1"/>
              </a:solidFill>
              <a:latin typeface="SimSun" panose="02010600030101010101" pitchFamily="2" charset="-122"/>
              <a:ea typeface="SimSun" panose="02010600030101010101" pitchFamily="2" charset="-122"/>
            </a:endParaRPr>
          </a:p>
        </p:txBody>
      </p:sp>
      <p:sp>
        <p:nvSpPr>
          <p:cNvPr id="24596" name="TextBox 21"/>
          <p:cNvSpPr txBox="true"/>
          <p:nvPr/>
        </p:nvSpPr>
        <p:spPr>
          <a:xfrm>
            <a:off x="1204278" y="2988628"/>
            <a:ext cx="1498600" cy="1291590"/>
          </a:xfrm>
          <a:prstGeom prst="rect">
            <a:avLst/>
          </a:prstGeom>
          <a:noFill/>
          <a:ln w="9525">
            <a:noFill/>
          </a:ln>
        </p:spPr>
        <p:txBody>
          <a:bodyPr anchor="t">
            <a:spAutoFit/>
          </a:bodyPr>
          <a:lstStyle/>
          <a:p>
            <a:pPr algn="ctr"/>
            <a:r>
              <a:rPr lang="en-US" altLang="en-US" sz="2600" b="1" dirty="0">
                <a:solidFill>
                  <a:schemeClr val="accent2"/>
                </a:solidFill>
                <a:latin typeface="SimSun" panose="02010600030101010101" pitchFamily="2" charset="-122"/>
                <a:ea typeface="SimSun" panose="02010600030101010101" pitchFamily="2" charset="-122"/>
              </a:rPr>
              <a:t>关键技术和</a:t>
            </a:r>
            <a:endParaRPr lang="en-US" altLang="zh-CN" sz="2600" b="1" dirty="0">
              <a:solidFill>
                <a:schemeClr val="accent2"/>
              </a:solidFill>
              <a:latin typeface="SimSun" panose="02010600030101010101" pitchFamily="2" charset="-122"/>
              <a:ea typeface="SimSun" panose="02010600030101010101" pitchFamily="2" charset="-122"/>
            </a:endParaRPr>
          </a:p>
          <a:p>
            <a:pPr algn="ctr"/>
            <a:r>
              <a:rPr lang="zh-CN" altLang="en-US" sz="2600" b="1" dirty="0">
                <a:solidFill>
                  <a:schemeClr val="accent2"/>
                </a:solidFill>
                <a:latin typeface="SimSun" panose="02010600030101010101" pitchFamily="2" charset="-122"/>
                <a:ea typeface="SimSun" panose="02010600030101010101" pitchFamily="2" charset="-122"/>
              </a:rPr>
              <a:t>难点</a:t>
            </a:r>
            <a:endParaRPr lang="en-US" altLang="zh-CN" sz="2600" b="1" dirty="0">
              <a:solidFill>
                <a:schemeClr val="accent2"/>
              </a:solidFill>
              <a:latin typeface="SimSun" panose="02010600030101010101" pitchFamily="2" charset="-122"/>
              <a:ea typeface="SimSun" panose="02010600030101010101" pitchFamily="2" charset="-122"/>
            </a:endParaRPr>
          </a:p>
        </p:txBody>
      </p:sp>
    </p:spTree>
  </p:cSld>
  <p:clrMapOvr>
    <a:masterClrMapping/>
  </p:clrMapOvr>
  <p:transition spd="slow" advTm="3804"/>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false">
          <a:blip r:embed="rId1" cstate="print"/>
          <a:stretch>
            <a:fillRect/>
          </a:stretch>
        </a:blipFill>
        <a:effectLst/>
      </p:bgPr>
    </p:bg>
    <p:spTree>
      <p:nvGrpSpPr>
        <p:cNvPr id="1" name=""/>
        <p:cNvGrpSpPr/>
        <p:nvPr/>
      </p:nvGrpSpPr>
      <p:grpSpPr>
        <a:xfrm>
          <a:off x="0" y="0"/>
          <a:ext cx="0" cy="0"/>
          <a:chOff x="0" y="0"/>
          <a:chExt cx="0" cy="0"/>
        </a:xfrm>
      </p:grpSpPr>
      <p:sp>
        <p:nvSpPr>
          <p:cNvPr id="30722" name="Oval 5"/>
          <p:cNvSpPr/>
          <p:nvPr/>
        </p:nvSpPr>
        <p:spPr>
          <a:xfrm>
            <a:off x="4062413" y="627063"/>
            <a:ext cx="4141787" cy="4144962"/>
          </a:xfrm>
          <a:prstGeom prst="ellipse">
            <a:avLst/>
          </a:prstGeom>
          <a:solidFill>
            <a:srgbClr val="FFFFFF"/>
          </a:solidFill>
          <a:ln w="9525">
            <a:noFill/>
          </a:ln>
        </p:spPr>
        <p:txBody>
          <a:bodyPr anchor="t"/>
          <a:lstStyle/>
          <a:p>
            <a:endParaRPr lang="zh-CN" altLang="en-US" dirty="0">
              <a:solidFill>
                <a:srgbClr val="004C54"/>
              </a:solidFill>
              <a:latin typeface="Arial" panose="020B0604020202020204" pitchFamily="34" charset="0"/>
              <a:ea typeface="宋体" panose="02010600030101010101" pitchFamily="2" charset="-122"/>
            </a:endParaRPr>
          </a:p>
        </p:txBody>
      </p:sp>
      <p:sp>
        <p:nvSpPr>
          <p:cNvPr id="30723" name="Line 12"/>
          <p:cNvSpPr/>
          <p:nvPr/>
        </p:nvSpPr>
        <p:spPr>
          <a:xfrm>
            <a:off x="4195763" y="2740025"/>
            <a:ext cx="3808412" cy="0"/>
          </a:xfrm>
          <a:prstGeom prst="line">
            <a:avLst/>
          </a:prstGeom>
          <a:ln w="12700" cap="flat" cmpd="sng">
            <a:solidFill>
              <a:schemeClr val="bg2"/>
            </a:solidFill>
            <a:prstDash val="solid"/>
            <a:round/>
            <a:headEnd type="none" w="med" len="med"/>
            <a:tailEnd type="none" w="med" len="med"/>
          </a:ln>
        </p:spPr>
      </p:sp>
      <p:sp>
        <p:nvSpPr>
          <p:cNvPr id="30724" name="TextBox 77"/>
          <p:cNvSpPr txBox="true"/>
          <p:nvPr/>
        </p:nvSpPr>
        <p:spPr>
          <a:xfrm>
            <a:off x="4602163" y="2852738"/>
            <a:ext cx="3168650" cy="768350"/>
          </a:xfrm>
          <a:prstGeom prst="rect">
            <a:avLst/>
          </a:prstGeom>
          <a:noFill/>
          <a:ln w="9525">
            <a:noFill/>
          </a:ln>
        </p:spPr>
        <p:txBody>
          <a:bodyPr anchor="t">
            <a:spAutoFit/>
          </a:bodyPr>
          <a:lstStyle/>
          <a:p>
            <a:pPr algn="ctr"/>
            <a:r>
              <a:rPr lang="en-US" altLang="zh-CN" sz="4400" b="1" dirty="0">
                <a:solidFill>
                  <a:srgbClr val="363636"/>
                </a:solidFill>
                <a:latin typeface="SimSun" panose="02010600030101010101" pitchFamily="2" charset="-122"/>
                <a:ea typeface="SimSun" panose="02010600030101010101" pitchFamily="2" charset="-122"/>
              </a:rPr>
              <a:t>预期结果</a:t>
            </a:r>
            <a:endParaRPr lang="en-US" altLang="zh-CN" sz="4400" b="1" dirty="0">
              <a:solidFill>
                <a:srgbClr val="363636"/>
              </a:solidFill>
              <a:latin typeface="SimSun" panose="02010600030101010101" pitchFamily="2" charset="-122"/>
              <a:ea typeface="SimSun" panose="02010600030101010101" pitchFamily="2" charset="-122"/>
            </a:endParaRPr>
          </a:p>
        </p:txBody>
      </p:sp>
      <p:sp>
        <p:nvSpPr>
          <p:cNvPr id="30725" name="Rectangle 14"/>
          <p:cNvSpPr/>
          <p:nvPr/>
        </p:nvSpPr>
        <p:spPr>
          <a:xfrm>
            <a:off x="5634038" y="2255838"/>
            <a:ext cx="930275" cy="400050"/>
          </a:xfrm>
          <a:prstGeom prst="rect">
            <a:avLst/>
          </a:prstGeom>
          <a:noFill/>
          <a:ln w="9525">
            <a:noFill/>
          </a:ln>
        </p:spPr>
        <p:txBody>
          <a:bodyPr wrap="none" lIns="0" tIns="0" rIns="0" bIns="0" anchor="t">
            <a:spAutoFit/>
          </a:bodyPr>
          <a:lstStyle/>
          <a:p>
            <a:r>
              <a:rPr lang="zh-CN" altLang="en-US" sz="2600" dirty="0">
                <a:solidFill>
                  <a:srgbClr val="363636"/>
                </a:solidFill>
                <a:latin typeface="微软雅黑" panose="020B0503020204020204" pitchFamily="34" charset="-122"/>
                <a:ea typeface="微软雅黑" panose="020B0503020204020204" pitchFamily="34" charset="-122"/>
              </a:rPr>
              <a:t>Part </a:t>
            </a:r>
            <a:r>
              <a:rPr lang="en-US" altLang="zh-CN" sz="2600" dirty="0">
                <a:solidFill>
                  <a:srgbClr val="363636"/>
                </a:solidFill>
                <a:latin typeface="微软雅黑" panose="020B0503020204020204" pitchFamily="34" charset="-122"/>
                <a:ea typeface="微软雅黑" panose="020B0503020204020204" pitchFamily="34" charset="-122"/>
              </a:rPr>
              <a:t>5</a:t>
            </a:r>
            <a:endParaRPr lang="zh-CN" altLang="en-US" sz="2600" dirty="0">
              <a:solidFill>
                <a:srgbClr val="363636"/>
              </a:solidFill>
              <a:latin typeface="微软雅黑" panose="020B0503020204020204" pitchFamily="34" charset="-122"/>
              <a:ea typeface="微软雅黑" panose="020B0503020204020204" pitchFamily="34" charset="-122"/>
            </a:endParaRPr>
          </a:p>
        </p:txBody>
      </p:sp>
      <p:sp>
        <p:nvSpPr>
          <p:cNvPr id="30726" name="Freeform 28"/>
          <p:cNvSpPr>
            <a:spLocks noEditPoints="true"/>
          </p:cNvSpPr>
          <p:nvPr/>
        </p:nvSpPr>
        <p:spPr>
          <a:xfrm>
            <a:off x="5376863" y="850900"/>
            <a:ext cx="1511300" cy="1277938"/>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923" h="771">
                <a:moveTo>
                  <a:pt x="303" y="0"/>
                </a:moveTo>
                <a:lnTo>
                  <a:pt x="819" y="0"/>
                </a:lnTo>
                <a:cubicBezTo>
                  <a:pt x="848" y="0"/>
                  <a:pt x="873" y="12"/>
                  <a:pt x="892" y="31"/>
                </a:cubicBezTo>
                <a:cubicBezTo>
                  <a:pt x="911" y="50"/>
                  <a:pt x="923" y="76"/>
                  <a:pt x="923" y="104"/>
                </a:cubicBezTo>
                <a:lnTo>
                  <a:pt x="923" y="313"/>
                </a:lnTo>
                <a:cubicBezTo>
                  <a:pt x="923" y="341"/>
                  <a:pt x="911" y="367"/>
                  <a:pt x="892" y="386"/>
                </a:cubicBezTo>
                <a:cubicBezTo>
                  <a:pt x="873" y="405"/>
                  <a:pt x="848" y="416"/>
                  <a:pt x="819" y="416"/>
                </a:cubicBezTo>
                <a:lnTo>
                  <a:pt x="737" y="416"/>
                </a:lnTo>
                <a:lnTo>
                  <a:pt x="626" y="553"/>
                </a:lnTo>
                <a:lnTo>
                  <a:pt x="584" y="605"/>
                </a:lnTo>
                <a:lnTo>
                  <a:pt x="584" y="537"/>
                </a:lnTo>
                <a:lnTo>
                  <a:pt x="584" y="416"/>
                </a:lnTo>
                <a:lnTo>
                  <a:pt x="494" y="416"/>
                </a:lnTo>
                <a:cubicBezTo>
                  <a:pt x="499" y="401"/>
                  <a:pt x="502" y="385"/>
                  <a:pt x="502" y="368"/>
                </a:cubicBezTo>
                <a:lnTo>
                  <a:pt x="608" y="368"/>
                </a:lnTo>
                <a:lnTo>
                  <a:pt x="632" y="368"/>
                </a:lnTo>
                <a:lnTo>
                  <a:pt x="632" y="392"/>
                </a:lnTo>
                <a:lnTo>
                  <a:pt x="632" y="470"/>
                </a:lnTo>
                <a:lnTo>
                  <a:pt x="707" y="377"/>
                </a:lnTo>
                <a:lnTo>
                  <a:pt x="714" y="368"/>
                </a:lnTo>
                <a:lnTo>
                  <a:pt x="726" y="368"/>
                </a:lnTo>
                <a:lnTo>
                  <a:pt x="819" y="368"/>
                </a:lnTo>
                <a:cubicBezTo>
                  <a:pt x="834" y="368"/>
                  <a:pt x="848" y="362"/>
                  <a:pt x="858" y="352"/>
                </a:cubicBezTo>
                <a:cubicBezTo>
                  <a:pt x="868" y="342"/>
                  <a:pt x="875" y="328"/>
                  <a:pt x="875" y="313"/>
                </a:cubicBezTo>
                <a:lnTo>
                  <a:pt x="875" y="104"/>
                </a:lnTo>
                <a:cubicBezTo>
                  <a:pt x="875" y="89"/>
                  <a:pt x="868" y="75"/>
                  <a:pt x="858" y="65"/>
                </a:cubicBezTo>
                <a:cubicBezTo>
                  <a:pt x="848" y="55"/>
                  <a:pt x="834" y="48"/>
                  <a:pt x="819" y="48"/>
                </a:cubicBezTo>
                <a:lnTo>
                  <a:pt x="303" y="48"/>
                </a:lnTo>
                <a:cubicBezTo>
                  <a:pt x="288" y="48"/>
                  <a:pt x="274" y="55"/>
                  <a:pt x="264" y="65"/>
                </a:cubicBezTo>
                <a:cubicBezTo>
                  <a:pt x="253" y="75"/>
                  <a:pt x="247" y="89"/>
                  <a:pt x="247" y="104"/>
                </a:cubicBezTo>
                <a:lnTo>
                  <a:pt x="247" y="293"/>
                </a:lnTo>
                <a:cubicBezTo>
                  <a:pt x="235" y="311"/>
                  <a:pt x="228" y="333"/>
                  <a:pt x="226" y="356"/>
                </a:cubicBezTo>
                <a:cubicBezTo>
                  <a:pt x="219" y="347"/>
                  <a:pt x="210" y="338"/>
                  <a:pt x="201" y="332"/>
                </a:cubicBezTo>
                <a:cubicBezTo>
                  <a:pt x="200" y="325"/>
                  <a:pt x="199" y="319"/>
                  <a:pt x="199" y="313"/>
                </a:cubicBezTo>
                <a:lnTo>
                  <a:pt x="199" y="104"/>
                </a:lnTo>
                <a:cubicBezTo>
                  <a:pt x="199" y="76"/>
                  <a:pt x="211" y="50"/>
                  <a:pt x="230" y="31"/>
                </a:cubicBezTo>
                <a:cubicBezTo>
                  <a:pt x="248" y="12"/>
                  <a:pt x="274" y="0"/>
                  <a:pt x="303" y="0"/>
                </a:cubicBezTo>
                <a:close/>
                <a:moveTo>
                  <a:pt x="130" y="344"/>
                </a:moveTo>
                <a:lnTo>
                  <a:pt x="130" y="344"/>
                </a:lnTo>
                <a:cubicBezTo>
                  <a:pt x="83" y="344"/>
                  <a:pt x="45" y="382"/>
                  <a:pt x="45" y="429"/>
                </a:cubicBezTo>
                <a:cubicBezTo>
                  <a:pt x="45" y="476"/>
                  <a:pt x="83" y="514"/>
                  <a:pt x="130" y="514"/>
                </a:cubicBezTo>
                <a:cubicBezTo>
                  <a:pt x="177" y="514"/>
                  <a:pt x="215" y="476"/>
                  <a:pt x="215" y="429"/>
                </a:cubicBezTo>
                <a:cubicBezTo>
                  <a:pt x="215" y="382"/>
                  <a:pt x="177" y="344"/>
                  <a:pt x="130" y="344"/>
                </a:cubicBezTo>
                <a:close/>
                <a:moveTo>
                  <a:pt x="364" y="265"/>
                </a:moveTo>
                <a:lnTo>
                  <a:pt x="364" y="265"/>
                </a:lnTo>
                <a:cubicBezTo>
                  <a:pt x="307" y="265"/>
                  <a:pt x="261" y="311"/>
                  <a:pt x="261" y="368"/>
                </a:cubicBezTo>
                <a:cubicBezTo>
                  <a:pt x="261" y="425"/>
                  <a:pt x="307" y="471"/>
                  <a:pt x="364" y="471"/>
                </a:cubicBezTo>
                <a:cubicBezTo>
                  <a:pt x="420" y="471"/>
                  <a:pt x="466" y="425"/>
                  <a:pt x="466" y="368"/>
                </a:cubicBezTo>
                <a:cubicBezTo>
                  <a:pt x="466" y="311"/>
                  <a:pt x="420" y="265"/>
                  <a:pt x="364" y="265"/>
                </a:cubicBezTo>
                <a:close/>
                <a:moveTo>
                  <a:pt x="274" y="748"/>
                </a:moveTo>
                <a:lnTo>
                  <a:pt x="274" y="748"/>
                </a:lnTo>
                <a:lnTo>
                  <a:pt x="274" y="601"/>
                </a:lnTo>
                <a:lnTo>
                  <a:pt x="285" y="601"/>
                </a:lnTo>
                <a:lnTo>
                  <a:pt x="285" y="748"/>
                </a:lnTo>
                <a:lnTo>
                  <a:pt x="285" y="771"/>
                </a:lnTo>
                <a:lnTo>
                  <a:pt x="446" y="771"/>
                </a:lnTo>
                <a:lnTo>
                  <a:pt x="446" y="748"/>
                </a:lnTo>
                <a:lnTo>
                  <a:pt x="446" y="601"/>
                </a:lnTo>
                <a:lnTo>
                  <a:pt x="457" y="601"/>
                </a:lnTo>
                <a:lnTo>
                  <a:pt x="457" y="748"/>
                </a:lnTo>
                <a:lnTo>
                  <a:pt x="522" y="748"/>
                </a:lnTo>
                <a:lnTo>
                  <a:pt x="522" y="548"/>
                </a:lnTo>
                <a:cubicBezTo>
                  <a:pt x="522" y="512"/>
                  <a:pt x="493" y="483"/>
                  <a:pt x="458" y="483"/>
                </a:cubicBezTo>
                <a:cubicBezTo>
                  <a:pt x="262" y="483"/>
                  <a:pt x="468" y="483"/>
                  <a:pt x="271" y="483"/>
                </a:cubicBezTo>
                <a:cubicBezTo>
                  <a:pt x="236" y="483"/>
                  <a:pt x="207" y="512"/>
                  <a:pt x="207" y="548"/>
                </a:cubicBezTo>
                <a:lnTo>
                  <a:pt x="207" y="748"/>
                </a:lnTo>
                <a:cubicBezTo>
                  <a:pt x="218" y="748"/>
                  <a:pt x="245" y="748"/>
                  <a:pt x="274" y="748"/>
                </a:cubicBezTo>
                <a:close/>
                <a:moveTo>
                  <a:pt x="55" y="743"/>
                </a:moveTo>
                <a:lnTo>
                  <a:pt x="55" y="743"/>
                </a:lnTo>
                <a:lnTo>
                  <a:pt x="55" y="622"/>
                </a:lnTo>
                <a:lnTo>
                  <a:pt x="65" y="622"/>
                </a:lnTo>
                <a:lnTo>
                  <a:pt x="65" y="743"/>
                </a:lnTo>
                <a:lnTo>
                  <a:pt x="65" y="757"/>
                </a:lnTo>
                <a:lnTo>
                  <a:pt x="174" y="757"/>
                </a:lnTo>
                <a:lnTo>
                  <a:pt x="174" y="548"/>
                </a:lnTo>
                <a:cubicBezTo>
                  <a:pt x="174" y="540"/>
                  <a:pt x="175" y="532"/>
                  <a:pt x="177" y="524"/>
                </a:cubicBezTo>
                <a:lnTo>
                  <a:pt x="53" y="524"/>
                </a:lnTo>
                <a:cubicBezTo>
                  <a:pt x="24" y="524"/>
                  <a:pt x="0" y="548"/>
                  <a:pt x="0" y="577"/>
                </a:cubicBezTo>
                <a:lnTo>
                  <a:pt x="0" y="743"/>
                </a:lnTo>
                <a:cubicBezTo>
                  <a:pt x="10" y="743"/>
                  <a:pt x="32" y="743"/>
                  <a:pt x="55" y="743"/>
                </a:cubicBezTo>
                <a:close/>
              </a:path>
            </a:pathLst>
          </a:custGeom>
          <a:solidFill>
            <a:srgbClr val="113E6A"/>
          </a:solidFill>
          <a:ln w="9525">
            <a:noFill/>
          </a:ln>
        </p:spPr>
        <p:txBody>
          <a:bodyPr/>
          <a:lstStyle/>
          <a:p>
            <a:endParaRPr lang="zh-CN" altLang="en-US"/>
          </a:p>
        </p:txBody>
      </p:sp>
      <p:pic>
        <p:nvPicPr>
          <p:cNvPr id="17" name="图片 16"/>
          <p:cNvPicPr>
            <a:picLocks noChangeAspect="true"/>
          </p:cNvPicPr>
          <p:nvPr/>
        </p:nvPicPr>
        <p:blipFill>
          <a:blip r:embed="rId2">
            <a:extLst>
              <a:ext uri="{28A0092B-C50C-407E-A947-70E740481C1C}">
                <a14:useLocalDpi xmlns:a14="http://schemas.microsoft.com/office/drawing/2010/main" val="false"/>
              </a:ext>
            </a:extLst>
          </a:blip>
          <a:stretch>
            <a:fillRect/>
          </a:stretch>
        </p:blipFill>
        <p:spPr>
          <a:xfrm>
            <a:off x="9338741" y="91674"/>
            <a:ext cx="2646380" cy="503185"/>
          </a:xfrm>
          <a:prstGeom prst="rect">
            <a:avLst/>
          </a:prstGeom>
        </p:spPr>
      </p:pic>
    </p:spTree>
  </p:cSld>
  <p:clrMapOvr>
    <a:masterClrMapping/>
  </p:clrMapOvr>
  <p:transition advTm="8561"/>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27"/>
          <p:cNvSpPr txBox="true"/>
          <p:nvPr/>
        </p:nvSpPr>
        <p:spPr>
          <a:xfrm>
            <a:off x="1012825" y="176213"/>
            <a:ext cx="2484120" cy="553085"/>
          </a:xfrm>
          <a:prstGeom prst="rect">
            <a:avLst/>
          </a:prstGeom>
          <a:noFill/>
          <a:ln w="9525">
            <a:noFill/>
          </a:ln>
        </p:spPr>
        <p:txBody>
          <a:bodyPr wrap="none" anchor="t">
            <a:spAutoFit/>
          </a:bodyPr>
          <a:lstStyle/>
          <a:p>
            <a:r>
              <a:rPr lang="en-US" altLang="zh-CN" sz="3000" b="1" dirty="0">
                <a:solidFill>
                  <a:schemeClr val="accent1"/>
                </a:solidFill>
                <a:latin typeface="SimSun" panose="02010600030101010101" pitchFamily="2" charset="-122"/>
                <a:ea typeface="SimSun" panose="02010600030101010101" pitchFamily="2" charset="-122"/>
                <a:cs typeface="SimSun" panose="02010600030101010101" pitchFamily="2" charset="-122"/>
              </a:rPr>
              <a:t>5.</a:t>
            </a:r>
            <a:r>
              <a:rPr lang="en-US" sz="3000" b="1" dirty="0">
                <a:solidFill>
                  <a:schemeClr val="accent1"/>
                </a:solidFill>
                <a:latin typeface="SimSun" panose="02010600030101010101" pitchFamily="2" charset="-122"/>
                <a:ea typeface="SimSun" panose="02010600030101010101" pitchFamily="2" charset="-122"/>
                <a:cs typeface="SimSun" panose="02010600030101010101" pitchFamily="2" charset="-122"/>
              </a:rPr>
              <a:t>1 预期结果</a:t>
            </a:r>
            <a:endParaRPr lang="en-US" sz="3000" b="1" dirty="0">
              <a:solidFill>
                <a:schemeClr val="accent1"/>
              </a:solidFill>
              <a:latin typeface="SimSun" panose="02010600030101010101" pitchFamily="2" charset="-122"/>
              <a:ea typeface="SimSun" panose="02010600030101010101" pitchFamily="2" charset="-122"/>
              <a:cs typeface="SimSun" panose="02010600030101010101" pitchFamily="2" charset="-122"/>
            </a:endParaRPr>
          </a:p>
        </p:txBody>
      </p:sp>
      <p:sp>
        <p:nvSpPr>
          <p:cNvPr id="33795" name="Freeform 5"/>
          <p:cNvSpPr/>
          <p:nvPr/>
        </p:nvSpPr>
        <p:spPr>
          <a:xfrm>
            <a:off x="427038" y="220663"/>
            <a:ext cx="474662" cy="560387"/>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endParaRPr lang="zh-CN" altLang="en-US"/>
          </a:p>
        </p:txBody>
      </p:sp>
      <p:sp>
        <p:nvSpPr>
          <p:cNvPr id="33797" name="Freeform 14"/>
          <p:cNvSpPr/>
          <p:nvPr/>
        </p:nvSpPr>
        <p:spPr>
          <a:xfrm>
            <a:off x="3600450" y="3906838"/>
            <a:ext cx="2435225" cy="2433637"/>
          </a:xfrm>
          <a:custGeom>
            <a:avLst/>
            <a:gdLst/>
            <a:ahLst/>
            <a:cxnLst>
              <a:cxn ang="0">
                <a:pos x="2147483647" y="2147483647"/>
              </a:cxn>
              <a:cxn ang="0">
                <a:pos x="2147483647" y="2147483647"/>
              </a:cxn>
              <a:cxn ang="0">
                <a:pos x="0" y="2147483647"/>
              </a:cxn>
              <a:cxn ang="0">
                <a:pos x="2147483647" y="0"/>
              </a:cxn>
              <a:cxn ang="0">
                <a:pos x="2147483647" y="0"/>
              </a:cxn>
              <a:cxn ang="0">
                <a:pos x="2147483647" y="0"/>
              </a:cxn>
              <a:cxn ang="0">
                <a:pos x="2147483647" y="0"/>
              </a:cxn>
              <a:cxn ang="0">
                <a:pos x="2147483647" y="2147483647"/>
              </a:cxn>
              <a:cxn ang="0">
                <a:pos x="2147483647" y="2147483647"/>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113E6A"/>
          </a:solidFill>
          <a:ln w="9525">
            <a:noFill/>
          </a:ln>
        </p:spPr>
        <p:txBody>
          <a:bodyPr/>
          <a:lstStyle/>
          <a:p>
            <a:endParaRPr lang="zh-CN" altLang="en-US"/>
          </a:p>
        </p:txBody>
      </p:sp>
      <p:sp>
        <p:nvSpPr>
          <p:cNvPr id="33798" name="Freeform 15"/>
          <p:cNvSpPr/>
          <p:nvPr/>
        </p:nvSpPr>
        <p:spPr>
          <a:xfrm>
            <a:off x="6173788" y="3906838"/>
            <a:ext cx="2155825" cy="2157412"/>
          </a:xfrm>
          <a:custGeom>
            <a:avLst/>
            <a:gdLst/>
            <a:ahLst/>
            <a:cxnLst>
              <a:cxn ang="0">
                <a:pos x="0" y="2147483647"/>
              </a:cxn>
              <a:cxn ang="0">
                <a:pos x="2147483647" y="2147483647"/>
              </a:cxn>
              <a:cxn ang="0">
                <a:pos x="2147483647" y="2147483647"/>
              </a:cxn>
              <a:cxn ang="0">
                <a:pos x="2147483647" y="0"/>
              </a:cxn>
              <a:cxn ang="0">
                <a:pos x="2147483647" y="0"/>
              </a:cxn>
              <a:cxn ang="0">
                <a:pos x="2147483647" y="0"/>
              </a:cxn>
              <a:cxn ang="0">
                <a:pos x="0" y="0"/>
              </a:cxn>
              <a:cxn ang="0">
                <a:pos x="0" y="2147483647"/>
              </a:cxn>
              <a:cxn ang="0">
                <a:pos x="0" y="2147483647"/>
              </a:cxn>
            </a:cxnLst>
            <a:rect l="0" t="0" r="0" b="0"/>
            <a:pathLst>
              <a:path w="2860" h="2860">
                <a:moveTo>
                  <a:pt x="0" y="1448"/>
                </a:moveTo>
                <a:cubicBezTo>
                  <a:pt x="10" y="2230"/>
                  <a:pt x="647" y="2860"/>
                  <a:pt x="1430" y="2860"/>
                </a:cubicBezTo>
                <a:cubicBezTo>
                  <a:pt x="2220" y="2860"/>
                  <a:pt x="2860" y="2220"/>
                  <a:pt x="2860" y="1430"/>
                </a:cubicBezTo>
                <a:cubicBezTo>
                  <a:pt x="2860" y="646"/>
                  <a:pt x="2230" y="10"/>
                  <a:pt x="1449" y="0"/>
                </a:cubicBezTo>
                <a:lnTo>
                  <a:pt x="1430" y="0"/>
                </a:lnTo>
                <a:lnTo>
                  <a:pt x="0" y="0"/>
                </a:lnTo>
                <a:lnTo>
                  <a:pt x="0" y="1430"/>
                </a:lnTo>
                <a:lnTo>
                  <a:pt x="0" y="1448"/>
                </a:lnTo>
                <a:close/>
              </a:path>
            </a:pathLst>
          </a:custGeom>
          <a:solidFill>
            <a:srgbClr val="006BBC"/>
          </a:solidFill>
          <a:ln w="9525">
            <a:noFill/>
          </a:ln>
        </p:spPr>
        <p:txBody>
          <a:bodyPr/>
          <a:lstStyle/>
          <a:p>
            <a:endParaRPr lang="zh-CN" altLang="en-US"/>
          </a:p>
        </p:txBody>
      </p:sp>
      <p:sp>
        <p:nvSpPr>
          <p:cNvPr id="33799" name="Freeform 16"/>
          <p:cNvSpPr/>
          <p:nvPr/>
        </p:nvSpPr>
        <p:spPr>
          <a:xfrm>
            <a:off x="3278188" y="981075"/>
            <a:ext cx="2757487" cy="2757488"/>
          </a:xfrm>
          <a:custGeom>
            <a:avLst/>
            <a:gdLst/>
            <a:ahLst/>
            <a:cxnLst>
              <a:cxn ang="0">
                <a:pos x="2147483647" y="2147483647"/>
              </a:cxn>
              <a:cxn ang="0">
                <a:pos x="2147483647"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3655" h="3655">
                <a:moveTo>
                  <a:pt x="3655" y="1804"/>
                </a:moveTo>
                <a:cubicBezTo>
                  <a:pt x="3642" y="806"/>
                  <a:pt x="2829" y="0"/>
                  <a:pt x="1827" y="0"/>
                </a:cubicBezTo>
                <a:cubicBezTo>
                  <a:pt x="818" y="0"/>
                  <a:pt x="0" y="818"/>
                  <a:pt x="0" y="1827"/>
                </a:cubicBezTo>
                <a:cubicBezTo>
                  <a:pt x="0" y="2829"/>
                  <a:pt x="806" y="3642"/>
                  <a:pt x="1804" y="3655"/>
                </a:cubicBezTo>
                <a:lnTo>
                  <a:pt x="1827" y="3655"/>
                </a:lnTo>
                <a:lnTo>
                  <a:pt x="3655" y="3655"/>
                </a:lnTo>
                <a:lnTo>
                  <a:pt x="3655" y="1827"/>
                </a:lnTo>
                <a:lnTo>
                  <a:pt x="3655" y="1804"/>
                </a:lnTo>
                <a:close/>
              </a:path>
            </a:pathLst>
          </a:custGeom>
          <a:solidFill>
            <a:srgbClr val="006BBC"/>
          </a:solidFill>
          <a:ln w="9525">
            <a:noFill/>
          </a:ln>
        </p:spPr>
        <p:txBody>
          <a:bodyPr/>
          <a:lstStyle/>
          <a:p>
            <a:endParaRPr lang="zh-CN" altLang="en-US"/>
          </a:p>
        </p:txBody>
      </p:sp>
      <p:sp>
        <p:nvSpPr>
          <p:cNvPr id="33800" name="Freeform 17"/>
          <p:cNvSpPr/>
          <p:nvPr/>
        </p:nvSpPr>
        <p:spPr>
          <a:xfrm>
            <a:off x="6173788" y="1303338"/>
            <a:ext cx="2433637" cy="2435225"/>
          </a:xfrm>
          <a:custGeom>
            <a:avLst/>
            <a:gdLst/>
            <a:ahLst/>
            <a:cxnLst>
              <a:cxn ang="0">
                <a:pos x="0" y="2147483647"/>
              </a:cxn>
              <a:cxn ang="0">
                <a:pos x="2147483647" y="0"/>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Lst>
            <a:rect l="0" t="0" r="0" b="0"/>
            <a:pathLst>
              <a:path w="3228" h="3227">
                <a:moveTo>
                  <a:pt x="0" y="1593"/>
                </a:moveTo>
                <a:cubicBezTo>
                  <a:pt x="11" y="711"/>
                  <a:pt x="730" y="0"/>
                  <a:pt x="1614" y="0"/>
                </a:cubicBezTo>
                <a:cubicBezTo>
                  <a:pt x="2505" y="0"/>
                  <a:pt x="3228" y="722"/>
                  <a:pt x="3228" y="1613"/>
                </a:cubicBezTo>
                <a:cubicBezTo>
                  <a:pt x="3228" y="2497"/>
                  <a:pt x="2516" y="3216"/>
                  <a:pt x="1634" y="3227"/>
                </a:cubicBezTo>
                <a:lnTo>
                  <a:pt x="1614" y="3227"/>
                </a:lnTo>
                <a:lnTo>
                  <a:pt x="0" y="3227"/>
                </a:lnTo>
                <a:lnTo>
                  <a:pt x="0" y="1613"/>
                </a:lnTo>
                <a:lnTo>
                  <a:pt x="0" y="1593"/>
                </a:lnTo>
                <a:close/>
              </a:path>
            </a:pathLst>
          </a:custGeom>
          <a:solidFill>
            <a:srgbClr val="113E6A"/>
          </a:solidFill>
          <a:ln w="9525">
            <a:noFill/>
          </a:ln>
        </p:spPr>
        <p:txBody>
          <a:bodyPr/>
          <a:lstStyle/>
          <a:p>
            <a:endParaRPr lang="zh-CN" altLang="en-US"/>
          </a:p>
        </p:txBody>
      </p:sp>
      <p:sp>
        <p:nvSpPr>
          <p:cNvPr id="33801" name="Freeform 18"/>
          <p:cNvSpPr>
            <a:spLocks noEditPoints="true"/>
          </p:cNvSpPr>
          <p:nvPr/>
        </p:nvSpPr>
        <p:spPr>
          <a:xfrm>
            <a:off x="6257925" y="3983038"/>
            <a:ext cx="550863" cy="550862"/>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0" t="0" r="0" b="0"/>
            <a:pathLst>
              <a:path w="730" h="730">
                <a:moveTo>
                  <a:pt x="95" y="366"/>
                </a:moveTo>
                <a:cubicBezTo>
                  <a:pt x="95" y="296"/>
                  <a:pt x="107" y="246"/>
                  <a:pt x="130" y="215"/>
                </a:cubicBezTo>
                <a:cubicBezTo>
                  <a:pt x="153" y="184"/>
                  <a:pt x="184" y="168"/>
                  <a:pt x="223" y="168"/>
                </a:cubicBezTo>
                <a:cubicBezTo>
                  <a:pt x="246" y="168"/>
                  <a:pt x="267" y="174"/>
                  <a:pt x="283" y="186"/>
                </a:cubicBezTo>
                <a:cubicBezTo>
                  <a:pt x="300" y="198"/>
                  <a:pt x="313" y="216"/>
                  <a:pt x="322" y="240"/>
                </a:cubicBezTo>
                <a:cubicBezTo>
                  <a:pt x="331" y="263"/>
                  <a:pt x="336" y="298"/>
                  <a:pt x="336" y="344"/>
                </a:cubicBezTo>
                <a:cubicBezTo>
                  <a:pt x="336" y="424"/>
                  <a:pt x="325" y="480"/>
                  <a:pt x="302" y="513"/>
                </a:cubicBezTo>
                <a:cubicBezTo>
                  <a:pt x="279" y="546"/>
                  <a:pt x="248" y="562"/>
                  <a:pt x="210" y="562"/>
                </a:cubicBezTo>
                <a:cubicBezTo>
                  <a:pt x="183" y="562"/>
                  <a:pt x="161" y="555"/>
                  <a:pt x="144" y="539"/>
                </a:cubicBezTo>
                <a:cubicBezTo>
                  <a:pt x="126" y="524"/>
                  <a:pt x="113" y="502"/>
                  <a:pt x="105" y="473"/>
                </a:cubicBezTo>
                <a:cubicBezTo>
                  <a:pt x="99" y="451"/>
                  <a:pt x="95" y="416"/>
                  <a:pt x="95" y="366"/>
                </a:cubicBezTo>
                <a:close/>
                <a:moveTo>
                  <a:pt x="142" y="358"/>
                </a:moveTo>
                <a:cubicBezTo>
                  <a:pt x="142" y="432"/>
                  <a:pt x="150" y="482"/>
                  <a:pt x="165" y="510"/>
                </a:cubicBezTo>
                <a:cubicBezTo>
                  <a:pt x="177" y="532"/>
                  <a:pt x="195" y="543"/>
                  <a:pt x="218" y="543"/>
                </a:cubicBezTo>
                <a:cubicBezTo>
                  <a:pt x="240" y="543"/>
                  <a:pt x="257" y="533"/>
                  <a:pt x="268" y="512"/>
                </a:cubicBezTo>
                <a:cubicBezTo>
                  <a:pt x="282" y="487"/>
                  <a:pt x="289" y="439"/>
                  <a:pt x="289" y="371"/>
                </a:cubicBezTo>
                <a:cubicBezTo>
                  <a:pt x="289" y="298"/>
                  <a:pt x="282" y="248"/>
                  <a:pt x="267" y="222"/>
                </a:cubicBezTo>
                <a:cubicBezTo>
                  <a:pt x="254" y="199"/>
                  <a:pt x="236" y="188"/>
                  <a:pt x="213" y="188"/>
                </a:cubicBezTo>
                <a:cubicBezTo>
                  <a:pt x="191" y="188"/>
                  <a:pt x="174" y="199"/>
                  <a:pt x="161" y="221"/>
                </a:cubicBezTo>
                <a:cubicBezTo>
                  <a:pt x="149" y="244"/>
                  <a:pt x="142" y="289"/>
                  <a:pt x="142" y="358"/>
                </a:cubicBezTo>
                <a:close/>
                <a:moveTo>
                  <a:pt x="439" y="557"/>
                </a:moveTo>
                <a:lnTo>
                  <a:pt x="439" y="541"/>
                </a:lnTo>
                <a:lnTo>
                  <a:pt x="468" y="539"/>
                </a:lnTo>
                <a:cubicBezTo>
                  <a:pt x="484" y="539"/>
                  <a:pt x="494" y="537"/>
                  <a:pt x="497" y="535"/>
                </a:cubicBezTo>
                <a:cubicBezTo>
                  <a:pt x="500" y="533"/>
                  <a:pt x="502" y="529"/>
                  <a:pt x="503" y="523"/>
                </a:cubicBezTo>
                <a:cubicBezTo>
                  <a:pt x="505" y="514"/>
                  <a:pt x="507" y="496"/>
                  <a:pt x="507" y="470"/>
                </a:cubicBezTo>
                <a:lnTo>
                  <a:pt x="507" y="456"/>
                </a:lnTo>
                <a:cubicBezTo>
                  <a:pt x="437" y="456"/>
                  <a:pt x="388" y="457"/>
                  <a:pt x="359" y="458"/>
                </a:cubicBezTo>
                <a:lnTo>
                  <a:pt x="354" y="442"/>
                </a:lnTo>
                <a:cubicBezTo>
                  <a:pt x="383" y="391"/>
                  <a:pt x="407" y="351"/>
                  <a:pt x="425" y="321"/>
                </a:cubicBezTo>
                <a:cubicBezTo>
                  <a:pt x="443" y="291"/>
                  <a:pt x="472" y="246"/>
                  <a:pt x="511" y="186"/>
                </a:cubicBezTo>
                <a:cubicBezTo>
                  <a:pt x="520" y="183"/>
                  <a:pt x="533" y="178"/>
                  <a:pt x="548" y="171"/>
                </a:cubicBezTo>
                <a:lnTo>
                  <a:pt x="556" y="174"/>
                </a:lnTo>
                <a:cubicBezTo>
                  <a:pt x="554" y="195"/>
                  <a:pt x="554" y="232"/>
                  <a:pt x="553" y="284"/>
                </a:cubicBezTo>
                <a:lnTo>
                  <a:pt x="553" y="422"/>
                </a:lnTo>
                <a:cubicBezTo>
                  <a:pt x="577" y="422"/>
                  <a:pt x="597" y="421"/>
                  <a:pt x="614" y="419"/>
                </a:cubicBezTo>
                <a:cubicBezTo>
                  <a:pt x="613" y="427"/>
                  <a:pt x="612" y="433"/>
                  <a:pt x="612" y="436"/>
                </a:cubicBezTo>
                <a:cubicBezTo>
                  <a:pt x="612" y="439"/>
                  <a:pt x="613" y="446"/>
                  <a:pt x="614" y="458"/>
                </a:cubicBezTo>
                <a:cubicBezTo>
                  <a:pt x="595" y="457"/>
                  <a:pt x="574" y="456"/>
                  <a:pt x="553" y="456"/>
                </a:cubicBezTo>
                <a:cubicBezTo>
                  <a:pt x="553" y="499"/>
                  <a:pt x="555" y="524"/>
                  <a:pt x="558" y="530"/>
                </a:cubicBezTo>
                <a:cubicBezTo>
                  <a:pt x="561" y="535"/>
                  <a:pt x="570" y="538"/>
                  <a:pt x="586" y="539"/>
                </a:cubicBezTo>
                <a:lnTo>
                  <a:pt x="614" y="541"/>
                </a:lnTo>
                <a:lnTo>
                  <a:pt x="614" y="557"/>
                </a:lnTo>
                <a:cubicBezTo>
                  <a:pt x="580" y="556"/>
                  <a:pt x="551" y="555"/>
                  <a:pt x="526" y="555"/>
                </a:cubicBezTo>
                <a:cubicBezTo>
                  <a:pt x="517" y="555"/>
                  <a:pt x="488" y="556"/>
                  <a:pt x="439" y="557"/>
                </a:cubicBezTo>
                <a:close/>
                <a:moveTo>
                  <a:pt x="507" y="229"/>
                </a:moveTo>
                <a:cubicBezTo>
                  <a:pt x="467" y="286"/>
                  <a:pt x="428" y="351"/>
                  <a:pt x="390" y="422"/>
                </a:cubicBezTo>
                <a:cubicBezTo>
                  <a:pt x="411" y="422"/>
                  <a:pt x="429" y="423"/>
                  <a:pt x="446" y="423"/>
                </a:cubicBezTo>
                <a:cubicBezTo>
                  <a:pt x="461" y="423"/>
                  <a:pt x="481" y="422"/>
                  <a:pt x="507" y="422"/>
                </a:cubicBezTo>
                <a:lnTo>
                  <a:pt x="507" y="229"/>
                </a:lnTo>
                <a:close/>
                <a:moveTo>
                  <a:pt x="365" y="0"/>
                </a:moveTo>
                <a:cubicBezTo>
                  <a:pt x="163" y="0"/>
                  <a:pt x="0" y="163"/>
                  <a:pt x="0" y="365"/>
                </a:cubicBezTo>
                <a:cubicBezTo>
                  <a:pt x="0" y="566"/>
                  <a:pt x="163" y="730"/>
                  <a:pt x="365" y="730"/>
                </a:cubicBezTo>
                <a:cubicBezTo>
                  <a:pt x="566" y="730"/>
                  <a:pt x="730" y="566"/>
                  <a:pt x="730" y="365"/>
                </a:cubicBezTo>
                <a:cubicBezTo>
                  <a:pt x="730" y="163"/>
                  <a:pt x="566" y="0"/>
                  <a:pt x="365" y="0"/>
                </a:cubicBezTo>
                <a:close/>
                <a:moveTo>
                  <a:pt x="365" y="14"/>
                </a:moveTo>
                <a:cubicBezTo>
                  <a:pt x="171" y="14"/>
                  <a:pt x="14" y="171"/>
                  <a:pt x="14" y="365"/>
                </a:cubicBezTo>
                <a:cubicBezTo>
                  <a:pt x="14" y="558"/>
                  <a:pt x="171" y="715"/>
                  <a:pt x="365" y="715"/>
                </a:cubicBezTo>
                <a:cubicBezTo>
                  <a:pt x="558" y="715"/>
                  <a:pt x="715" y="558"/>
                  <a:pt x="715" y="365"/>
                </a:cubicBezTo>
                <a:cubicBezTo>
                  <a:pt x="715" y="171"/>
                  <a:pt x="558" y="14"/>
                  <a:pt x="365" y="14"/>
                </a:cubicBezTo>
                <a:close/>
              </a:path>
            </a:pathLst>
          </a:custGeom>
          <a:solidFill>
            <a:schemeClr val="accent2"/>
          </a:solidFill>
          <a:ln w="9525">
            <a:noFill/>
          </a:ln>
        </p:spPr>
        <p:txBody>
          <a:bodyPr/>
          <a:lstStyle/>
          <a:p>
            <a:endParaRPr lang="zh-CN" altLang="en-US"/>
          </a:p>
        </p:txBody>
      </p:sp>
      <p:sp>
        <p:nvSpPr>
          <p:cNvPr id="33802" name="Freeform 19"/>
          <p:cNvSpPr>
            <a:spLocks noEditPoints="true"/>
          </p:cNvSpPr>
          <p:nvPr/>
        </p:nvSpPr>
        <p:spPr>
          <a:xfrm>
            <a:off x="5395913" y="3983038"/>
            <a:ext cx="550862" cy="550862"/>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0"/>
              </a:cxn>
              <a:cxn ang="0">
                <a:pos x="2147483647" y="2147483647"/>
              </a:cxn>
              <a:cxn ang="0">
                <a:pos x="2147483647" y="2147483647"/>
              </a:cxn>
            </a:cxnLst>
            <a:rect l="0" t="0" r="0" b="0"/>
            <a:pathLst>
              <a:path w="730" h="730">
                <a:moveTo>
                  <a:pt x="96" y="366"/>
                </a:moveTo>
                <a:cubicBezTo>
                  <a:pt x="96" y="296"/>
                  <a:pt x="108" y="246"/>
                  <a:pt x="131" y="215"/>
                </a:cubicBezTo>
                <a:cubicBezTo>
                  <a:pt x="154" y="184"/>
                  <a:pt x="185" y="168"/>
                  <a:pt x="223" y="168"/>
                </a:cubicBezTo>
                <a:cubicBezTo>
                  <a:pt x="247" y="168"/>
                  <a:pt x="267" y="174"/>
                  <a:pt x="284" y="186"/>
                </a:cubicBezTo>
                <a:cubicBezTo>
                  <a:pt x="301" y="198"/>
                  <a:pt x="313" y="216"/>
                  <a:pt x="323" y="240"/>
                </a:cubicBezTo>
                <a:cubicBezTo>
                  <a:pt x="332" y="263"/>
                  <a:pt x="337" y="298"/>
                  <a:pt x="337" y="344"/>
                </a:cubicBezTo>
                <a:cubicBezTo>
                  <a:pt x="337" y="424"/>
                  <a:pt x="325" y="480"/>
                  <a:pt x="302" y="513"/>
                </a:cubicBezTo>
                <a:cubicBezTo>
                  <a:pt x="279" y="546"/>
                  <a:pt x="249" y="562"/>
                  <a:pt x="210" y="562"/>
                </a:cubicBezTo>
                <a:cubicBezTo>
                  <a:pt x="184" y="562"/>
                  <a:pt x="162" y="555"/>
                  <a:pt x="144" y="539"/>
                </a:cubicBezTo>
                <a:cubicBezTo>
                  <a:pt x="127" y="524"/>
                  <a:pt x="114" y="502"/>
                  <a:pt x="106" y="473"/>
                </a:cubicBezTo>
                <a:cubicBezTo>
                  <a:pt x="99" y="451"/>
                  <a:pt x="96" y="416"/>
                  <a:pt x="96" y="366"/>
                </a:cubicBezTo>
                <a:close/>
                <a:moveTo>
                  <a:pt x="143" y="358"/>
                </a:moveTo>
                <a:cubicBezTo>
                  <a:pt x="143" y="432"/>
                  <a:pt x="151" y="482"/>
                  <a:pt x="166" y="510"/>
                </a:cubicBezTo>
                <a:cubicBezTo>
                  <a:pt x="178" y="532"/>
                  <a:pt x="196" y="543"/>
                  <a:pt x="219" y="543"/>
                </a:cubicBezTo>
                <a:cubicBezTo>
                  <a:pt x="241" y="543"/>
                  <a:pt x="257" y="533"/>
                  <a:pt x="268" y="512"/>
                </a:cubicBezTo>
                <a:cubicBezTo>
                  <a:pt x="283" y="487"/>
                  <a:pt x="290" y="439"/>
                  <a:pt x="290" y="371"/>
                </a:cubicBezTo>
                <a:cubicBezTo>
                  <a:pt x="290" y="298"/>
                  <a:pt x="282" y="248"/>
                  <a:pt x="267" y="222"/>
                </a:cubicBezTo>
                <a:cubicBezTo>
                  <a:pt x="254" y="199"/>
                  <a:pt x="236" y="188"/>
                  <a:pt x="213" y="188"/>
                </a:cubicBezTo>
                <a:cubicBezTo>
                  <a:pt x="191" y="188"/>
                  <a:pt x="174" y="199"/>
                  <a:pt x="162" y="221"/>
                </a:cubicBezTo>
                <a:cubicBezTo>
                  <a:pt x="149" y="244"/>
                  <a:pt x="143" y="289"/>
                  <a:pt x="143" y="358"/>
                </a:cubicBezTo>
                <a:close/>
                <a:moveTo>
                  <a:pt x="371" y="274"/>
                </a:moveTo>
                <a:lnTo>
                  <a:pt x="386" y="208"/>
                </a:lnTo>
                <a:cubicBezTo>
                  <a:pt x="397" y="195"/>
                  <a:pt x="411" y="185"/>
                  <a:pt x="427" y="178"/>
                </a:cubicBezTo>
                <a:cubicBezTo>
                  <a:pt x="442" y="172"/>
                  <a:pt x="460" y="168"/>
                  <a:pt x="480" y="168"/>
                </a:cubicBezTo>
                <a:cubicBezTo>
                  <a:pt x="510" y="168"/>
                  <a:pt x="534" y="176"/>
                  <a:pt x="551" y="192"/>
                </a:cubicBezTo>
                <a:cubicBezTo>
                  <a:pt x="569" y="207"/>
                  <a:pt x="578" y="227"/>
                  <a:pt x="578" y="250"/>
                </a:cubicBezTo>
                <a:cubicBezTo>
                  <a:pt x="578" y="265"/>
                  <a:pt x="574" y="279"/>
                  <a:pt x="566" y="293"/>
                </a:cubicBezTo>
                <a:cubicBezTo>
                  <a:pt x="559" y="306"/>
                  <a:pt x="544" y="323"/>
                  <a:pt x="520" y="342"/>
                </a:cubicBezTo>
                <a:cubicBezTo>
                  <a:pt x="532" y="342"/>
                  <a:pt x="544" y="344"/>
                  <a:pt x="556" y="348"/>
                </a:cubicBezTo>
                <a:cubicBezTo>
                  <a:pt x="573" y="355"/>
                  <a:pt x="586" y="364"/>
                  <a:pt x="594" y="377"/>
                </a:cubicBezTo>
                <a:cubicBezTo>
                  <a:pt x="603" y="390"/>
                  <a:pt x="607" y="405"/>
                  <a:pt x="607" y="423"/>
                </a:cubicBezTo>
                <a:cubicBezTo>
                  <a:pt x="607" y="459"/>
                  <a:pt x="592" y="491"/>
                  <a:pt x="561" y="519"/>
                </a:cubicBezTo>
                <a:cubicBezTo>
                  <a:pt x="530" y="548"/>
                  <a:pt x="493" y="562"/>
                  <a:pt x="449" y="562"/>
                </a:cubicBezTo>
                <a:cubicBezTo>
                  <a:pt x="438" y="562"/>
                  <a:pt x="427" y="561"/>
                  <a:pt x="416" y="559"/>
                </a:cubicBezTo>
                <a:cubicBezTo>
                  <a:pt x="405" y="557"/>
                  <a:pt x="394" y="553"/>
                  <a:pt x="383" y="548"/>
                </a:cubicBezTo>
                <a:cubicBezTo>
                  <a:pt x="380" y="527"/>
                  <a:pt x="373" y="500"/>
                  <a:pt x="362" y="468"/>
                </a:cubicBezTo>
                <a:lnTo>
                  <a:pt x="376" y="462"/>
                </a:lnTo>
                <a:cubicBezTo>
                  <a:pt x="388" y="488"/>
                  <a:pt x="397" y="505"/>
                  <a:pt x="404" y="513"/>
                </a:cubicBezTo>
                <a:cubicBezTo>
                  <a:pt x="411" y="521"/>
                  <a:pt x="420" y="527"/>
                  <a:pt x="431" y="532"/>
                </a:cubicBezTo>
                <a:cubicBezTo>
                  <a:pt x="442" y="537"/>
                  <a:pt x="455" y="539"/>
                  <a:pt x="471" y="539"/>
                </a:cubicBezTo>
                <a:cubicBezTo>
                  <a:pt x="498" y="539"/>
                  <a:pt x="519" y="531"/>
                  <a:pt x="534" y="514"/>
                </a:cubicBezTo>
                <a:cubicBezTo>
                  <a:pt x="549" y="498"/>
                  <a:pt x="557" y="474"/>
                  <a:pt x="557" y="444"/>
                </a:cubicBezTo>
                <a:cubicBezTo>
                  <a:pt x="557" y="419"/>
                  <a:pt x="550" y="399"/>
                  <a:pt x="538" y="386"/>
                </a:cubicBezTo>
                <a:cubicBezTo>
                  <a:pt x="525" y="372"/>
                  <a:pt x="508" y="365"/>
                  <a:pt x="487" y="365"/>
                </a:cubicBezTo>
                <a:cubicBezTo>
                  <a:pt x="471" y="365"/>
                  <a:pt x="454" y="369"/>
                  <a:pt x="436" y="378"/>
                </a:cubicBezTo>
                <a:lnTo>
                  <a:pt x="432" y="376"/>
                </a:lnTo>
                <a:lnTo>
                  <a:pt x="437" y="345"/>
                </a:lnTo>
                <a:cubicBezTo>
                  <a:pt x="447" y="346"/>
                  <a:pt x="454" y="347"/>
                  <a:pt x="458" y="347"/>
                </a:cubicBezTo>
                <a:cubicBezTo>
                  <a:pt x="480" y="347"/>
                  <a:pt x="498" y="340"/>
                  <a:pt x="512" y="326"/>
                </a:cubicBezTo>
                <a:cubicBezTo>
                  <a:pt x="526" y="312"/>
                  <a:pt x="533" y="295"/>
                  <a:pt x="533" y="273"/>
                </a:cubicBezTo>
                <a:cubicBezTo>
                  <a:pt x="533" y="252"/>
                  <a:pt x="527" y="236"/>
                  <a:pt x="515" y="224"/>
                </a:cubicBezTo>
                <a:cubicBezTo>
                  <a:pt x="503" y="212"/>
                  <a:pt x="487" y="206"/>
                  <a:pt x="467" y="206"/>
                </a:cubicBezTo>
                <a:cubicBezTo>
                  <a:pt x="454" y="206"/>
                  <a:pt x="442" y="209"/>
                  <a:pt x="430" y="214"/>
                </a:cubicBezTo>
                <a:cubicBezTo>
                  <a:pt x="418" y="220"/>
                  <a:pt x="409" y="227"/>
                  <a:pt x="403" y="234"/>
                </a:cubicBezTo>
                <a:cubicBezTo>
                  <a:pt x="401" y="237"/>
                  <a:pt x="398" y="244"/>
                  <a:pt x="394" y="255"/>
                </a:cubicBezTo>
                <a:lnTo>
                  <a:pt x="388" y="274"/>
                </a:lnTo>
                <a:lnTo>
                  <a:pt x="371" y="274"/>
                </a:lnTo>
                <a:close/>
                <a:moveTo>
                  <a:pt x="365" y="0"/>
                </a:moveTo>
                <a:cubicBezTo>
                  <a:pt x="164" y="0"/>
                  <a:pt x="0" y="163"/>
                  <a:pt x="0" y="365"/>
                </a:cubicBezTo>
                <a:cubicBezTo>
                  <a:pt x="0" y="566"/>
                  <a:pt x="164" y="730"/>
                  <a:pt x="365" y="730"/>
                </a:cubicBezTo>
                <a:cubicBezTo>
                  <a:pt x="567" y="730"/>
                  <a:pt x="730" y="566"/>
                  <a:pt x="730" y="365"/>
                </a:cubicBezTo>
                <a:cubicBezTo>
                  <a:pt x="730" y="163"/>
                  <a:pt x="567" y="0"/>
                  <a:pt x="365" y="0"/>
                </a:cubicBezTo>
                <a:close/>
                <a:moveTo>
                  <a:pt x="365" y="14"/>
                </a:moveTo>
                <a:cubicBezTo>
                  <a:pt x="172" y="14"/>
                  <a:pt x="15" y="171"/>
                  <a:pt x="15" y="365"/>
                </a:cubicBezTo>
                <a:cubicBezTo>
                  <a:pt x="15" y="558"/>
                  <a:pt x="172" y="715"/>
                  <a:pt x="365" y="715"/>
                </a:cubicBezTo>
                <a:cubicBezTo>
                  <a:pt x="559" y="715"/>
                  <a:pt x="716" y="558"/>
                  <a:pt x="716" y="365"/>
                </a:cubicBezTo>
                <a:cubicBezTo>
                  <a:pt x="716" y="171"/>
                  <a:pt x="559" y="14"/>
                  <a:pt x="365" y="14"/>
                </a:cubicBezTo>
                <a:close/>
              </a:path>
            </a:pathLst>
          </a:custGeom>
          <a:solidFill>
            <a:schemeClr val="accent2"/>
          </a:solidFill>
          <a:ln w="9525">
            <a:noFill/>
          </a:ln>
        </p:spPr>
        <p:txBody>
          <a:bodyPr/>
          <a:lstStyle/>
          <a:p>
            <a:endParaRPr lang="zh-CN" altLang="en-US"/>
          </a:p>
        </p:txBody>
      </p:sp>
      <p:sp>
        <p:nvSpPr>
          <p:cNvPr id="33803" name="Freeform 20"/>
          <p:cNvSpPr>
            <a:spLocks noEditPoints="true"/>
          </p:cNvSpPr>
          <p:nvPr/>
        </p:nvSpPr>
        <p:spPr>
          <a:xfrm>
            <a:off x="6257925" y="3106738"/>
            <a:ext cx="550863" cy="549275"/>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0" t="0" r="0" b="0"/>
            <a:pathLst>
              <a:path w="730" h="730">
                <a:moveTo>
                  <a:pt x="95" y="366"/>
                </a:moveTo>
                <a:cubicBezTo>
                  <a:pt x="95" y="297"/>
                  <a:pt x="107" y="247"/>
                  <a:pt x="130" y="216"/>
                </a:cubicBezTo>
                <a:cubicBezTo>
                  <a:pt x="153" y="185"/>
                  <a:pt x="184" y="169"/>
                  <a:pt x="223" y="169"/>
                </a:cubicBezTo>
                <a:cubicBezTo>
                  <a:pt x="246" y="169"/>
                  <a:pt x="267" y="175"/>
                  <a:pt x="283" y="187"/>
                </a:cubicBezTo>
                <a:cubicBezTo>
                  <a:pt x="300" y="198"/>
                  <a:pt x="313" y="216"/>
                  <a:pt x="322" y="240"/>
                </a:cubicBezTo>
                <a:cubicBezTo>
                  <a:pt x="331" y="264"/>
                  <a:pt x="336" y="299"/>
                  <a:pt x="336" y="345"/>
                </a:cubicBezTo>
                <a:cubicBezTo>
                  <a:pt x="336" y="425"/>
                  <a:pt x="325" y="481"/>
                  <a:pt x="302" y="514"/>
                </a:cubicBezTo>
                <a:cubicBezTo>
                  <a:pt x="279" y="547"/>
                  <a:pt x="248" y="563"/>
                  <a:pt x="210" y="563"/>
                </a:cubicBezTo>
                <a:cubicBezTo>
                  <a:pt x="183" y="563"/>
                  <a:pt x="161" y="555"/>
                  <a:pt x="144" y="540"/>
                </a:cubicBezTo>
                <a:cubicBezTo>
                  <a:pt x="126" y="524"/>
                  <a:pt x="113" y="502"/>
                  <a:pt x="105" y="474"/>
                </a:cubicBezTo>
                <a:cubicBezTo>
                  <a:pt x="99" y="452"/>
                  <a:pt x="95" y="416"/>
                  <a:pt x="95" y="366"/>
                </a:cubicBezTo>
                <a:close/>
                <a:moveTo>
                  <a:pt x="142" y="359"/>
                </a:moveTo>
                <a:cubicBezTo>
                  <a:pt x="142" y="433"/>
                  <a:pt x="150" y="483"/>
                  <a:pt x="165" y="510"/>
                </a:cubicBezTo>
                <a:cubicBezTo>
                  <a:pt x="177" y="533"/>
                  <a:pt x="195" y="544"/>
                  <a:pt x="218" y="544"/>
                </a:cubicBezTo>
                <a:cubicBezTo>
                  <a:pt x="240" y="544"/>
                  <a:pt x="257" y="533"/>
                  <a:pt x="268" y="513"/>
                </a:cubicBezTo>
                <a:cubicBezTo>
                  <a:pt x="282" y="487"/>
                  <a:pt x="289" y="440"/>
                  <a:pt x="289" y="372"/>
                </a:cubicBezTo>
                <a:cubicBezTo>
                  <a:pt x="289" y="299"/>
                  <a:pt x="282" y="249"/>
                  <a:pt x="267" y="222"/>
                </a:cubicBezTo>
                <a:cubicBezTo>
                  <a:pt x="254" y="200"/>
                  <a:pt x="236" y="188"/>
                  <a:pt x="213" y="188"/>
                </a:cubicBezTo>
                <a:cubicBezTo>
                  <a:pt x="191" y="188"/>
                  <a:pt x="174" y="200"/>
                  <a:pt x="161" y="222"/>
                </a:cubicBezTo>
                <a:cubicBezTo>
                  <a:pt x="149" y="244"/>
                  <a:pt x="142" y="290"/>
                  <a:pt x="142" y="359"/>
                </a:cubicBezTo>
                <a:close/>
                <a:moveTo>
                  <a:pt x="365" y="558"/>
                </a:moveTo>
                <a:lnTo>
                  <a:pt x="365" y="543"/>
                </a:lnTo>
                <a:lnTo>
                  <a:pt x="458" y="446"/>
                </a:lnTo>
                <a:cubicBezTo>
                  <a:pt x="493" y="409"/>
                  <a:pt x="517" y="379"/>
                  <a:pt x="529" y="356"/>
                </a:cubicBezTo>
                <a:cubicBezTo>
                  <a:pt x="541" y="333"/>
                  <a:pt x="547" y="312"/>
                  <a:pt x="547" y="293"/>
                </a:cubicBezTo>
                <a:cubicBezTo>
                  <a:pt x="547" y="268"/>
                  <a:pt x="540" y="249"/>
                  <a:pt x="526" y="234"/>
                </a:cubicBezTo>
                <a:cubicBezTo>
                  <a:pt x="512" y="220"/>
                  <a:pt x="493" y="213"/>
                  <a:pt x="470" y="213"/>
                </a:cubicBezTo>
                <a:cubicBezTo>
                  <a:pt x="455" y="213"/>
                  <a:pt x="442" y="215"/>
                  <a:pt x="429" y="221"/>
                </a:cubicBezTo>
                <a:cubicBezTo>
                  <a:pt x="421" y="225"/>
                  <a:pt x="414" y="230"/>
                  <a:pt x="411" y="236"/>
                </a:cubicBezTo>
                <a:cubicBezTo>
                  <a:pt x="407" y="241"/>
                  <a:pt x="401" y="258"/>
                  <a:pt x="394" y="286"/>
                </a:cubicBezTo>
                <a:lnTo>
                  <a:pt x="378" y="286"/>
                </a:lnTo>
                <a:cubicBezTo>
                  <a:pt x="383" y="251"/>
                  <a:pt x="386" y="225"/>
                  <a:pt x="387" y="210"/>
                </a:cubicBezTo>
                <a:cubicBezTo>
                  <a:pt x="400" y="195"/>
                  <a:pt x="415" y="185"/>
                  <a:pt x="430" y="179"/>
                </a:cubicBezTo>
                <a:cubicBezTo>
                  <a:pt x="446" y="172"/>
                  <a:pt x="464" y="169"/>
                  <a:pt x="483" y="169"/>
                </a:cubicBezTo>
                <a:cubicBezTo>
                  <a:pt x="518" y="169"/>
                  <a:pt x="546" y="179"/>
                  <a:pt x="566" y="199"/>
                </a:cubicBezTo>
                <a:cubicBezTo>
                  <a:pt x="587" y="218"/>
                  <a:pt x="597" y="244"/>
                  <a:pt x="597" y="276"/>
                </a:cubicBezTo>
                <a:cubicBezTo>
                  <a:pt x="597" y="304"/>
                  <a:pt x="588" y="331"/>
                  <a:pt x="569" y="357"/>
                </a:cubicBezTo>
                <a:cubicBezTo>
                  <a:pt x="551" y="384"/>
                  <a:pt x="520" y="417"/>
                  <a:pt x="476" y="458"/>
                </a:cubicBezTo>
                <a:lnTo>
                  <a:pt x="424" y="511"/>
                </a:lnTo>
                <a:lnTo>
                  <a:pt x="522" y="511"/>
                </a:lnTo>
                <a:cubicBezTo>
                  <a:pt x="564" y="511"/>
                  <a:pt x="595" y="510"/>
                  <a:pt x="616" y="508"/>
                </a:cubicBezTo>
                <a:lnTo>
                  <a:pt x="619" y="510"/>
                </a:lnTo>
                <a:cubicBezTo>
                  <a:pt x="617" y="520"/>
                  <a:pt x="616" y="527"/>
                  <a:pt x="616" y="532"/>
                </a:cubicBezTo>
                <a:cubicBezTo>
                  <a:pt x="616" y="535"/>
                  <a:pt x="617" y="543"/>
                  <a:pt x="619" y="556"/>
                </a:cubicBezTo>
                <a:lnTo>
                  <a:pt x="616" y="558"/>
                </a:lnTo>
                <a:cubicBezTo>
                  <a:pt x="580" y="556"/>
                  <a:pt x="541" y="556"/>
                  <a:pt x="497" y="556"/>
                </a:cubicBezTo>
                <a:cubicBezTo>
                  <a:pt x="452" y="556"/>
                  <a:pt x="408" y="556"/>
                  <a:pt x="365" y="558"/>
                </a:cubicBezTo>
                <a:close/>
                <a:moveTo>
                  <a:pt x="365" y="0"/>
                </a:moveTo>
                <a:cubicBezTo>
                  <a:pt x="163" y="0"/>
                  <a:pt x="0" y="164"/>
                  <a:pt x="0" y="365"/>
                </a:cubicBezTo>
                <a:cubicBezTo>
                  <a:pt x="0" y="567"/>
                  <a:pt x="163" y="730"/>
                  <a:pt x="365" y="730"/>
                </a:cubicBezTo>
                <a:cubicBezTo>
                  <a:pt x="566" y="730"/>
                  <a:pt x="730" y="567"/>
                  <a:pt x="730" y="365"/>
                </a:cubicBezTo>
                <a:cubicBezTo>
                  <a:pt x="730" y="164"/>
                  <a:pt x="566" y="0"/>
                  <a:pt x="365" y="0"/>
                </a:cubicBezTo>
                <a:close/>
                <a:moveTo>
                  <a:pt x="365" y="15"/>
                </a:moveTo>
                <a:cubicBezTo>
                  <a:pt x="171" y="15"/>
                  <a:pt x="14" y="172"/>
                  <a:pt x="14" y="365"/>
                </a:cubicBezTo>
                <a:cubicBezTo>
                  <a:pt x="14" y="559"/>
                  <a:pt x="171" y="716"/>
                  <a:pt x="365" y="716"/>
                </a:cubicBezTo>
                <a:cubicBezTo>
                  <a:pt x="558" y="716"/>
                  <a:pt x="715" y="559"/>
                  <a:pt x="715" y="365"/>
                </a:cubicBezTo>
                <a:cubicBezTo>
                  <a:pt x="715" y="172"/>
                  <a:pt x="558" y="15"/>
                  <a:pt x="365" y="15"/>
                </a:cubicBezTo>
                <a:close/>
              </a:path>
            </a:pathLst>
          </a:custGeom>
          <a:solidFill>
            <a:schemeClr val="accent2"/>
          </a:solidFill>
          <a:ln w="9525">
            <a:noFill/>
          </a:ln>
        </p:spPr>
        <p:txBody>
          <a:bodyPr/>
          <a:lstStyle/>
          <a:p>
            <a:endParaRPr lang="zh-CN" altLang="en-US"/>
          </a:p>
        </p:txBody>
      </p:sp>
      <p:sp>
        <p:nvSpPr>
          <p:cNvPr id="33804" name="Freeform 21"/>
          <p:cNvSpPr>
            <a:spLocks noEditPoints="true"/>
          </p:cNvSpPr>
          <p:nvPr/>
        </p:nvSpPr>
        <p:spPr>
          <a:xfrm>
            <a:off x="5395913" y="3106738"/>
            <a:ext cx="550862" cy="549275"/>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0" t="0" r="0" b="0"/>
            <a:pathLst>
              <a:path w="730" h="730">
                <a:moveTo>
                  <a:pt x="96" y="366"/>
                </a:moveTo>
                <a:cubicBezTo>
                  <a:pt x="96" y="297"/>
                  <a:pt x="108" y="247"/>
                  <a:pt x="131" y="216"/>
                </a:cubicBezTo>
                <a:cubicBezTo>
                  <a:pt x="154" y="185"/>
                  <a:pt x="185" y="169"/>
                  <a:pt x="223" y="169"/>
                </a:cubicBezTo>
                <a:cubicBezTo>
                  <a:pt x="247" y="169"/>
                  <a:pt x="267" y="175"/>
                  <a:pt x="284" y="187"/>
                </a:cubicBezTo>
                <a:cubicBezTo>
                  <a:pt x="301" y="198"/>
                  <a:pt x="314" y="216"/>
                  <a:pt x="323" y="240"/>
                </a:cubicBezTo>
                <a:cubicBezTo>
                  <a:pt x="332" y="264"/>
                  <a:pt x="337" y="299"/>
                  <a:pt x="337" y="345"/>
                </a:cubicBezTo>
                <a:cubicBezTo>
                  <a:pt x="337" y="425"/>
                  <a:pt x="325" y="481"/>
                  <a:pt x="302" y="514"/>
                </a:cubicBezTo>
                <a:cubicBezTo>
                  <a:pt x="279" y="547"/>
                  <a:pt x="249" y="563"/>
                  <a:pt x="210" y="563"/>
                </a:cubicBezTo>
                <a:cubicBezTo>
                  <a:pt x="184" y="563"/>
                  <a:pt x="162" y="555"/>
                  <a:pt x="144" y="540"/>
                </a:cubicBezTo>
                <a:cubicBezTo>
                  <a:pt x="127" y="524"/>
                  <a:pt x="114" y="502"/>
                  <a:pt x="106" y="474"/>
                </a:cubicBezTo>
                <a:cubicBezTo>
                  <a:pt x="99" y="452"/>
                  <a:pt x="96" y="416"/>
                  <a:pt x="96" y="366"/>
                </a:cubicBezTo>
                <a:close/>
                <a:moveTo>
                  <a:pt x="143" y="359"/>
                </a:moveTo>
                <a:cubicBezTo>
                  <a:pt x="143" y="433"/>
                  <a:pt x="151" y="483"/>
                  <a:pt x="166" y="510"/>
                </a:cubicBezTo>
                <a:cubicBezTo>
                  <a:pt x="178" y="533"/>
                  <a:pt x="196" y="544"/>
                  <a:pt x="219" y="544"/>
                </a:cubicBezTo>
                <a:cubicBezTo>
                  <a:pt x="241" y="544"/>
                  <a:pt x="257" y="533"/>
                  <a:pt x="268" y="513"/>
                </a:cubicBezTo>
                <a:cubicBezTo>
                  <a:pt x="283" y="487"/>
                  <a:pt x="290" y="440"/>
                  <a:pt x="290" y="372"/>
                </a:cubicBezTo>
                <a:cubicBezTo>
                  <a:pt x="290" y="299"/>
                  <a:pt x="282" y="249"/>
                  <a:pt x="267" y="222"/>
                </a:cubicBezTo>
                <a:cubicBezTo>
                  <a:pt x="254" y="200"/>
                  <a:pt x="236" y="188"/>
                  <a:pt x="213" y="188"/>
                </a:cubicBezTo>
                <a:cubicBezTo>
                  <a:pt x="191" y="188"/>
                  <a:pt x="174" y="200"/>
                  <a:pt x="162" y="222"/>
                </a:cubicBezTo>
                <a:cubicBezTo>
                  <a:pt x="149" y="244"/>
                  <a:pt x="143" y="290"/>
                  <a:pt x="143" y="359"/>
                </a:cubicBezTo>
                <a:close/>
                <a:moveTo>
                  <a:pt x="400" y="558"/>
                </a:moveTo>
                <a:lnTo>
                  <a:pt x="400" y="540"/>
                </a:lnTo>
                <a:lnTo>
                  <a:pt x="421" y="539"/>
                </a:lnTo>
                <a:cubicBezTo>
                  <a:pt x="445" y="539"/>
                  <a:pt x="460" y="535"/>
                  <a:pt x="464" y="529"/>
                </a:cubicBezTo>
                <a:cubicBezTo>
                  <a:pt x="469" y="523"/>
                  <a:pt x="471" y="498"/>
                  <a:pt x="471" y="455"/>
                </a:cubicBezTo>
                <a:lnTo>
                  <a:pt x="473" y="306"/>
                </a:lnTo>
                <a:cubicBezTo>
                  <a:pt x="473" y="255"/>
                  <a:pt x="473" y="228"/>
                  <a:pt x="472" y="223"/>
                </a:cubicBezTo>
                <a:cubicBezTo>
                  <a:pt x="471" y="220"/>
                  <a:pt x="469" y="218"/>
                  <a:pt x="467" y="218"/>
                </a:cubicBezTo>
                <a:cubicBezTo>
                  <a:pt x="465" y="218"/>
                  <a:pt x="461" y="220"/>
                  <a:pt x="454" y="223"/>
                </a:cubicBezTo>
                <a:cubicBezTo>
                  <a:pt x="424" y="236"/>
                  <a:pt x="403" y="246"/>
                  <a:pt x="392" y="252"/>
                </a:cubicBezTo>
                <a:cubicBezTo>
                  <a:pt x="384" y="257"/>
                  <a:pt x="379" y="259"/>
                  <a:pt x="378" y="259"/>
                </a:cubicBezTo>
                <a:cubicBezTo>
                  <a:pt x="375" y="259"/>
                  <a:pt x="374" y="258"/>
                  <a:pt x="374" y="255"/>
                </a:cubicBezTo>
                <a:lnTo>
                  <a:pt x="372" y="229"/>
                </a:lnTo>
                <a:cubicBezTo>
                  <a:pt x="428" y="212"/>
                  <a:pt x="476" y="193"/>
                  <a:pt x="516" y="172"/>
                </a:cubicBezTo>
                <a:lnTo>
                  <a:pt x="524" y="175"/>
                </a:lnTo>
                <a:lnTo>
                  <a:pt x="523" y="206"/>
                </a:lnTo>
                <a:lnTo>
                  <a:pt x="520" y="361"/>
                </a:lnTo>
                <a:lnTo>
                  <a:pt x="518" y="467"/>
                </a:lnTo>
                <a:cubicBezTo>
                  <a:pt x="518" y="493"/>
                  <a:pt x="520" y="510"/>
                  <a:pt x="522" y="518"/>
                </a:cubicBezTo>
                <a:cubicBezTo>
                  <a:pt x="524" y="526"/>
                  <a:pt x="527" y="532"/>
                  <a:pt x="532" y="535"/>
                </a:cubicBezTo>
                <a:cubicBezTo>
                  <a:pt x="537" y="537"/>
                  <a:pt x="548" y="539"/>
                  <a:pt x="566" y="539"/>
                </a:cubicBezTo>
                <a:lnTo>
                  <a:pt x="591" y="540"/>
                </a:lnTo>
                <a:lnTo>
                  <a:pt x="591" y="558"/>
                </a:lnTo>
                <a:cubicBezTo>
                  <a:pt x="546" y="556"/>
                  <a:pt x="514" y="556"/>
                  <a:pt x="495" y="556"/>
                </a:cubicBezTo>
                <a:cubicBezTo>
                  <a:pt x="473" y="556"/>
                  <a:pt x="442" y="556"/>
                  <a:pt x="400" y="558"/>
                </a:cubicBezTo>
                <a:close/>
                <a:moveTo>
                  <a:pt x="365" y="0"/>
                </a:moveTo>
                <a:cubicBezTo>
                  <a:pt x="164" y="0"/>
                  <a:pt x="0" y="164"/>
                  <a:pt x="0" y="365"/>
                </a:cubicBezTo>
                <a:cubicBezTo>
                  <a:pt x="0" y="567"/>
                  <a:pt x="164" y="730"/>
                  <a:pt x="365" y="730"/>
                </a:cubicBezTo>
                <a:cubicBezTo>
                  <a:pt x="567" y="730"/>
                  <a:pt x="730" y="567"/>
                  <a:pt x="730" y="365"/>
                </a:cubicBezTo>
                <a:cubicBezTo>
                  <a:pt x="730" y="164"/>
                  <a:pt x="567" y="0"/>
                  <a:pt x="365" y="0"/>
                </a:cubicBezTo>
                <a:close/>
                <a:moveTo>
                  <a:pt x="365" y="15"/>
                </a:moveTo>
                <a:cubicBezTo>
                  <a:pt x="172" y="15"/>
                  <a:pt x="15" y="172"/>
                  <a:pt x="15" y="365"/>
                </a:cubicBezTo>
                <a:cubicBezTo>
                  <a:pt x="15" y="559"/>
                  <a:pt x="172" y="716"/>
                  <a:pt x="365" y="716"/>
                </a:cubicBezTo>
                <a:cubicBezTo>
                  <a:pt x="559" y="716"/>
                  <a:pt x="716" y="559"/>
                  <a:pt x="716" y="365"/>
                </a:cubicBezTo>
                <a:cubicBezTo>
                  <a:pt x="716" y="172"/>
                  <a:pt x="559" y="15"/>
                  <a:pt x="365" y="15"/>
                </a:cubicBezTo>
                <a:close/>
              </a:path>
            </a:pathLst>
          </a:custGeom>
          <a:solidFill>
            <a:schemeClr val="accent2"/>
          </a:solidFill>
          <a:ln w="9525">
            <a:noFill/>
          </a:ln>
        </p:spPr>
        <p:txBody>
          <a:bodyPr/>
          <a:lstStyle/>
          <a:p>
            <a:endParaRPr lang="zh-CN" altLang="en-US"/>
          </a:p>
        </p:txBody>
      </p:sp>
      <p:sp>
        <p:nvSpPr>
          <p:cNvPr id="33808" name="TextBox 17"/>
          <p:cNvSpPr txBox="true"/>
          <p:nvPr/>
        </p:nvSpPr>
        <p:spPr>
          <a:xfrm>
            <a:off x="3783013" y="1661795"/>
            <a:ext cx="1747837" cy="1445260"/>
          </a:xfrm>
          <a:prstGeom prst="rect">
            <a:avLst/>
          </a:prstGeom>
          <a:noFill/>
          <a:ln w="9525">
            <a:noFill/>
          </a:ln>
        </p:spPr>
        <p:txBody>
          <a:bodyPr anchor="t">
            <a:spAutoFit/>
          </a:bodyPr>
          <a:lstStyle/>
          <a:p>
            <a:pPr algn="ctr"/>
            <a:r>
              <a:rPr lang="en-US" altLang="en-US" sz="2200" b="1" dirty="0">
                <a:solidFill>
                  <a:schemeClr val="accent2"/>
                </a:solidFill>
                <a:latin typeface="SimSun" panose="02010600030101010101" pitchFamily="2" charset="-122"/>
                <a:ea typeface="SimSun" panose="02010600030101010101" pitchFamily="2" charset="-122"/>
              </a:rPr>
              <a:t>平台能够支持多种深度深度学习框架和硬件</a:t>
            </a:r>
            <a:endParaRPr lang="en-US" altLang="en-US" sz="2200" b="1" dirty="0">
              <a:solidFill>
                <a:schemeClr val="accent2"/>
              </a:solidFill>
              <a:latin typeface="SimSun" panose="02010600030101010101" pitchFamily="2" charset="-122"/>
              <a:ea typeface="SimSun" panose="02010600030101010101" pitchFamily="2" charset="-122"/>
            </a:endParaRPr>
          </a:p>
        </p:txBody>
      </p:sp>
      <p:sp>
        <p:nvSpPr>
          <p:cNvPr id="33809" name="TextBox 18"/>
          <p:cNvSpPr txBox="true"/>
          <p:nvPr/>
        </p:nvSpPr>
        <p:spPr>
          <a:xfrm>
            <a:off x="6516688" y="1806575"/>
            <a:ext cx="1747837" cy="1106805"/>
          </a:xfrm>
          <a:prstGeom prst="rect">
            <a:avLst/>
          </a:prstGeom>
          <a:noFill/>
          <a:ln w="9525">
            <a:noFill/>
          </a:ln>
        </p:spPr>
        <p:txBody>
          <a:bodyPr anchor="t">
            <a:spAutoFit/>
          </a:bodyPr>
          <a:lstStyle/>
          <a:p>
            <a:pPr algn="ctr"/>
            <a:r>
              <a:rPr lang="en-US" altLang="en-US" sz="2200" b="1" dirty="0">
                <a:solidFill>
                  <a:schemeClr val="accent2"/>
                </a:solidFill>
                <a:latin typeface="SimSun" panose="02010600030101010101" pitchFamily="2" charset="-122"/>
                <a:ea typeface="SimSun" panose="02010600030101010101" pitchFamily="2" charset="-122"/>
              </a:rPr>
              <a:t>用户能够通过接口进行编译和部署</a:t>
            </a:r>
            <a:endParaRPr lang="en-US" altLang="en-US" sz="2200" b="1" dirty="0">
              <a:solidFill>
                <a:schemeClr val="accent2"/>
              </a:solidFill>
              <a:latin typeface="SimSun" panose="02010600030101010101" pitchFamily="2" charset="-122"/>
              <a:ea typeface="SimSun" panose="02010600030101010101" pitchFamily="2" charset="-122"/>
            </a:endParaRPr>
          </a:p>
        </p:txBody>
      </p:sp>
      <p:sp>
        <p:nvSpPr>
          <p:cNvPr id="33810" name="TextBox 19"/>
          <p:cNvSpPr txBox="true"/>
          <p:nvPr/>
        </p:nvSpPr>
        <p:spPr>
          <a:xfrm>
            <a:off x="3944303" y="4393883"/>
            <a:ext cx="1746250" cy="1445260"/>
          </a:xfrm>
          <a:prstGeom prst="rect">
            <a:avLst/>
          </a:prstGeom>
          <a:noFill/>
          <a:ln w="9525">
            <a:noFill/>
          </a:ln>
        </p:spPr>
        <p:txBody>
          <a:bodyPr anchor="t">
            <a:spAutoFit/>
          </a:bodyPr>
          <a:lstStyle/>
          <a:p>
            <a:pPr algn="ctr"/>
            <a:r>
              <a:rPr lang="en-US" altLang="en-US" sz="2200" b="1" dirty="0">
                <a:solidFill>
                  <a:schemeClr val="accent2"/>
                </a:solidFill>
                <a:latin typeface="SimSun" panose="02010600030101010101" pitchFamily="2" charset="-122"/>
                <a:ea typeface="SimSun" panose="02010600030101010101" pitchFamily="2" charset="-122"/>
              </a:rPr>
              <a:t>部署的模型可以正常使用且准确率正常</a:t>
            </a:r>
            <a:endParaRPr lang="en-US" altLang="en-US" sz="2200" b="1" dirty="0">
              <a:solidFill>
                <a:schemeClr val="accent2"/>
              </a:solidFill>
              <a:latin typeface="SimSun" panose="02010600030101010101" pitchFamily="2" charset="-122"/>
              <a:ea typeface="SimSun" panose="02010600030101010101" pitchFamily="2" charset="-122"/>
            </a:endParaRPr>
          </a:p>
        </p:txBody>
      </p:sp>
      <p:sp>
        <p:nvSpPr>
          <p:cNvPr id="33811" name="TextBox 20"/>
          <p:cNvSpPr txBox="true"/>
          <p:nvPr/>
        </p:nvSpPr>
        <p:spPr>
          <a:xfrm>
            <a:off x="6377940" y="4609783"/>
            <a:ext cx="1747838" cy="768350"/>
          </a:xfrm>
          <a:prstGeom prst="rect">
            <a:avLst/>
          </a:prstGeom>
          <a:noFill/>
          <a:ln w="9525">
            <a:noFill/>
          </a:ln>
        </p:spPr>
        <p:txBody>
          <a:bodyPr anchor="t">
            <a:spAutoFit/>
          </a:bodyPr>
          <a:lstStyle/>
          <a:p>
            <a:pPr algn="ctr"/>
            <a:r>
              <a:rPr lang="en-US" altLang="en-US" sz="2200" b="1" dirty="0">
                <a:solidFill>
                  <a:schemeClr val="accent2"/>
                </a:solidFill>
                <a:latin typeface="SimSun" panose="02010600030101010101" pitchFamily="2" charset="-122"/>
                <a:ea typeface="SimSun" panose="02010600030101010101" pitchFamily="2" charset="-122"/>
              </a:rPr>
              <a:t>提供用户友好的界面</a:t>
            </a:r>
            <a:endParaRPr lang="en-US" altLang="en-US" sz="2200" b="1" dirty="0">
              <a:solidFill>
                <a:schemeClr val="accent2"/>
              </a:solidFill>
              <a:latin typeface="SimSun" panose="02010600030101010101" pitchFamily="2" charset="-122"/>
              <a:ea typeface="SimSun" panose="02010600030101010101" pitchFamily="2" charset="-122"/>
            </a:endParaRPr>
          </a:p>
        </p:txBody>
      </p:sp>
    </p:spTree>
  </p:cSld>
  <p:clrMapOvr>
    <a:masterClrMapping/>
  </p:clrMapOvr>
  <p:transition spd="slow" advTm="3804"/>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txBox="true"/>
          <p:nvPr/>
        </p:nvSpPr>
        <p:spPr>
          <a:xfrm>
            <a:off x="769938" y="2311400"/>
            <a:ext cx="10728325" cy="817563"/>
          </a:xfrm>
          <a:prstGeom prst="rect">
            <a:avLst/>
          </a:prstGeom>
          <a:noFill/>
          <a:ln w="9525">
            <a:noFill/>
          </a:ln>
        </p:spPr>
        <p:txBody>
          <a:bodyPr anchor="ctr"/>
          <a:lstStyle/>
          <a:p>
            <a:pPr algn="ctr"/>
            <a:r>
              <a:rPr lang="en-US" altLang="zh-CN" sz="6000" b="1" dirty="0">
                <a:solidFill>
                  <a:schemeClr val="accent2"/>
                </a:solidFill>
                <a:latin typeface="Times New Roman" panose="02020603050405020304" charset="0"/>
                <a:ea typeface="微软雅黑" panose="020B0503020204020204" pitchFamily="34" charset="-122"/>
                <a:cs typeface="Times New Roman" panose="02020603050405020304" charset="0"/>
              </a:rPr>
              <a:t>Q &amp; A</a:t>
            </a:r>
            <a:endParaRPr lang="en-US" altLang="zh-CN" sz="6000" b="1" dirty="0">
              <a:solidFill>
                <a:schemeClr val="accent2"/>
              </a:solidFill>
              <a:latin typeface="Times New Roman" panose="02020603050405020304" charset="0"/>
              <a:ea typeface="微软雅黑" panose="020B0503020204020204" pitchFamily="34" charset="-122"/>
              <a:cs typeface="Times New Roman" panose="02020603050405020304" charset="0"/>
            </a:endParaRPr>
          </a:p>
        </p:txBody>
      </p:sp>
      <p:sp>
        <p:nvSpPr>
          <p:cNvPr id="7175" name="圆角矩形 42"/>
          <p:cNvSpPr/>
          <p:nvPr/>
        </p:nvSpPr>
        <p:spPr>
          <a:xfrm>
            <a:off x="6224588" y="4929188"/>
            <a:ext cx="1617662" cy="452437"/>
          </a:xfrm>
          <a:prstGeom prst="roundRect">
            <a:avLst>
              <a:gd name="adj" fmla="val 16667"/>
            </a:avLst>
          </a:prstGeom>
          <a:solidFill>
            <a:srgbClr val="0070C0"/>
          </a:solidFill>
          <a:ln w="9525">
            <a:noFill/>
          </a:ln>
        </p:spPr>
        <p:txBody>
          <a:bodyPr anchor="t"/>
          <a:lstStyle/>
          <a:p>
            <a:endParaRPr lang="zh-CN" altLang="en-US" sz="2400" dirty="0">
              <a:solidFill>
                <a:schemeClr val="accent2"/>
              </a:solidFill>
              <a:latin typeface="Arial" panose="020B0604020202020204" pitchFamily="34" charset="0"/>
              <a:ea typeface="宋体" panose="02010600030101010101" pitchFamily="2" charset="-122"/>
            </a:endParaRPr>
          </a:p>
        </p:txBody>
      </p:sp>
      <p:sp>
        <p:nvSpPr>
          <p:cNvPr id="7176" name="TextBox 43"/>
          <p:cNvSpPr txBox="true"/>
          <p:nvPr/>
        </p:nvSpPr>
        <p:spPr>
          <a:xfrm>
            <a:off x="4611688" y="4824413"/>
            <a:ext cx="1485900" cy="645160"/>
          </a:xfrm>
          <a:prstGeom prst="rect">
            <a:avLst/>
          </a:prstGeom>
          <a:noFill/>
          <a:ln w="9525">
            <a:noFill/>
          </a:ln>
        </p:spPr>
        <p:txBody>
          <a:bodyPr anchor="t">
            <a:spAutoFit/>
          </a:bodyPr>
          <a:lstStyle/>
          <a:p>
            <a:pPr>
              <a:lnSpc>
                <a:spcPct val="150000"/>
              </a:lnSpc>
            </a:pPr>
            <a:r>
              <a:rPr lang="en-US" altLang="en-US" sz="2400" dirty="0">
                <a:solidFill>
                  <a:schemeClr val="accent2"/>
                </a:solidFill>
                <a:latin typeface="SimSun" panose="02010600030101010101" pitchFamily="2" charset="-122"/>
                <a:ea typeface="SimSun" panose="02010600030101010101" pitchFamily="2" charset="-122"/>
              </a:rPr>
              <a:t>曲硕</a:t>
            </a:r>
            <a:endParaRPr lang="en-US" altLang="en-US" sz="2400" dirty="0">
              <a:solidFill>
                <a:schemeClr val="accent2"/>
              </a:solidFill>
              <a:latin typeface="SimSun" panose="02010600030101010101" pitchFamily="2" charset="-122"/>
              <a:ea typeface="SimSun" panose="02010600030101010101" pitchFamily="2" charset="-122"/>
            </a:endParaRPr>
          </a:p>
        </p:txBody>
      </p:sp>
      <p:sp>
        <p:nvSpPr>
          <p:cNvPr id="7177" name="TextBox 44"/>
          <p:cNvSpPr txBox="true"/>
          <p:nvPr/>
        </p:nvSpPr>
        <p:spPr>
          <a:xfrm>
            <a:off x="8007350" y="4824413"/>
            <a:ext cx="1690688" cy="645160"/>
          </a:xfrm>
          <a:prstGeom prst="rect">
            <a:avLst/>
          </a:prstGeom>
          <a:noFill/>
          <a:ln w="9525">
            <a:noFill/>
          </a:ln>
        </p:spPr>
        <p:txBody>
          <a:bodyPr anchor="t">
            <a:spAutoFit/>
          </a:bodyPr>
          <a:lstStyle/>
          <a:p>
            <a:pPr>
              <a:lnSpc>
                <a:spcPct val="150000"/>
              </a:lnSpc>
            </a:pPr>
            <a:r>
              <a:rPr lang="en-US" altLang="zh-CN" sz="2400" dirty="0">
                <a:solidFill>
                  <a:schemeClr val="accent2"/>
                </a:solidFill>
                <a:latin typeface="SimSun" panose="02010600030101010101" pitchFamily="2" charset="-122"/>
                <a:ea typeface="SimSun" panose="02010600030101010101" pitchFamily="2" charset="-122"/>
              </a:rPr>
              <a:t>李莹</a:t>
            </a:r>
            <a:endParaRPr lang="en-US" altLang="zh-CN" sz="2400" dirty="0">
              <a:solidFill>
                <a:schemeClr val="accent2"/>
              </a:solidFill>
              <a:latin typeface="SimSun" panose="02010600030101010101" pitchFamily="2" charset="-122"/>
              <a:ea typeface="SimSun" panose="02010600030101010101" pitchFamily="2" charset="-122"/>
            </a:endParaRPr>
          </a:p>
        </p:txBody>
      </p:sp>
      <p:sp>
        <p:nvSpPr>
          <p:cNvPr id="7178" name="TextBox 45"/>
          <p:cNvSpPr txBox="true"/>
          <p:nvPr/>
        </p:nvSpPr>
        <p:spPr>
          <a:xfrm>
            <a:off x="6272213" y="4791075"/>
            <a:ext cx="1508125" cy="645160"/>
          </a:xfrm>
          <a:prstGeom prst="rect">
            <a:avLst/>
          </a:prstGeom>
          <a:noFill/>
          <a:ln w="9525">
            <a:noFill/>
          </a:ln>
        </p:spPr>
        <p:txBody>
          <a:bodyPr anchor="t">
            <a:spAutoFit/>
          </a:bodyPr>
          <a:lstStyle/>
          <a:p>
            <a:pPr algn="dist">
              <a:lnSpc>
                <a:spcPct val="150000"/>
              </a:lnSpc>
            </a:pPr>
            <a:r>
              <a:rPr lang="zh-CN" altLang="en-US" sz="2400" b="1" dirty="0">
                <a:solidFill>
                  <a:schemeClr val="accent2"/>
                </a:solidFill>
                <a:latin typeface="SimSun" panose="02010600030101010101" pitchFamily="2" charset="-122"/>
                <a:ea typeface="SimSun" panose="02010600030101010101" pitchFamily="2" charset="-122"/>
              </a:rPr>
              <a:t>指导老师</a:t>
            </a:r>
            <a:endParaRPr lang="zh-CN" altLang="en-US" sz="2400" b="1" dirty="0">
              <a:solidFill>
                <a:schemeClr val="accent2"/>
              </a:solidFill>
              <a:latin typeface="SimSun" panose="02010600030101010101" pitchFamily="2" charset="-122"/>
              <a:ea typeface="SimSun" panose="02010600030101010101" pitchFamily="2" charset="-122"/>
            </a:endParaRPr>
          </a:p>
        </p:txBody>
      </p:sp>
      <p:sp>
        <p:nvSpPr>
          <p:cNvPr id="7179" name="圆角矩形 46"/>
          <p:cNvSpPr/>
          <p:nvPr/>
        </p:nvSpPr>
        <p:spPr>
          <a:xfrm>
            <a:off x="3181350" y="4929188"/>
            <a:ext cx="1354138" cy="452437"/>
          </a:xfrm>
          <a:prstGeom prst="roundRect">
            <a:avLst>
              <a:gd name="adj" fmla="val 16667"/>
            </a:avLst>
          </a:prstGeom>
          <a:solidFill>
            <a:srgbClr val="0070C0"/>
          </a:solidFill>
          <a:ln w="9525">
            <a:noFill/>
          </a:ln>
        </p:spPr>
        <p:txBody>
          <a:bodyPr anchor="t"/>
          <a:lstStyle/>
          <a:p>
            <a:endParaRPr lang="zh-CN" altLang="en-US" sz="2400" dirty="0">
              <a:solidFill>
                <a:schemeClr val="accent2"/>
              </a:solidFill>
              <a:latin typeface="Arial" panose="020B0604020202020204" pitchFamily="34" charset="0"/>
              <a:ea typeface="宋体" panose="02010600030101010101" pitchFamily="2" charset="-122"/>
            </a:endParaRPr>
          </a:p>
        </p:txBody>
      </p:sp>
      <p:sp>
        <p:nvSpPr>
          <p:cNvPr id="7180" name="TextBox 47"/>
          <p:cNvSpPr txBox="true"/>
          <p:nvPr/>
        </p:nvSpPr>
        <p:spPr>
          <a:xfrm>
            <a:off x="3228975" y="4791075"/>
            <a:ext cx="1306513" cy="645160"/>
          </a:xfrm>
          <a:prstGeom prst="rect">
            <a:avLst/>
          </a:prstGeom>
          <a:noFill/>
          <a:ln w="9525">
            <a:noFill/>
          </a:ln>
        </p:spPr>
        <p:txBody>
          <a:bodyPr anchor="t">
            <a:spAutoFit/>
          </a:bodyPr>
          <a:lstStyle/>
          <a:p>
            <a:pPr algn="dist">
              <a:lnSpc>
                <a:spcPct val="150000"/>
              </a:lnSpc>
            </a:pPr>
            <a:r>
              <a:rPr lang="zh-CN" altLang="en-US" sz="2400" b="1" dirty="0">
                <a:solidFill>
                  <a:schemeClr val="accent2"/>
                </a:solidFill>
                <a:latin typeface="SimSun" panose="02010600030101010101" pitchFamily="2" charset="-122"/>
                <a:ea typeface="SimSun" panose="02010600030101010101" pitchFamily="2" charset="-122"/>
              </a:rPr>
              <a:t>答辩人</a:t>
            </a:r>
            <a:endParaRPr lang="en-US" altLang="zh-CN" sz="2400" b="1" dirty="0">
              <a:solidFill>
                <a:schemeClr val="accent2"/>
              </a:solidFill>
              <a:latin typeface="SimSun" panose="02010600030101010101" pitchFamily="2" charset="-122"/>
              <a:ea typeface="SimSun" panose="02010600030101010101" pitchFamily="2" charset="-122"/>
            </a:endParaRPr>
          </a:p>
        </p:txBody>
      </p:sp>
      <p:sp>
        <p:nvSpPr>
          <p:cNvPr id="7181" name="Rectangle 5"/>
          <p:cNvSpPr/>
          <p:nvPr/>
        </p:nvSpPr>
        <p:spPr>
          <a:xfrm>
            <a:off x="34925" y="6745288"/>
            <a:ext cx="12196763" cy="41275"/>
          </a:xfrm>
          <a:prstGeom prst="rect">
            <a:avLst/>
          </a:prstGeom>
          <a:solidFill>
            <a:srgbClr val="FFFFFF"/>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cxnSp>
        <p:nvCxnSpPr>
          <p:cNvPr id="6158" name="直接连接符 2"/>
          <p:cNvCxnSpPr/>
          <p:nvPr/>
        </p:nvCxnSpPr>
        <p:spPr>
          <a:xfrm>
            <a:off x="1201738" y="2159000"/>
            <a:ext cx="9864725" cy="0"/>
          </a:xfrm>
          <a:prstGeom prst="line">
            <a:avLst/>
          </a:prstGeom>
          <a:ln w="9525" cap="flat" cmpd="sng">
            <a:solidFill>
              <a:schemeClr val="accent2"/>
            </a:solidFill>
            <a:prstDash val="dash"/>
            <a:round/>
            <a:headEnd type="none" w="med" len="med"/>
            <a:tailEnd type="none" w="med" len="med"/>
          </a:ln>
        </p:spPr>
      </p:cxnSp>
      <p:cxnSp>
        <p:nvCxnSpPr>
          <p:cNvPr id="6159" name="直接连接符 17"/>
          <p:cNvCxnSpPr/>
          <p:nvPr/>
        </p:nvCxnSpPr>
        <p:spPr>
          <a:xfrm>
            <a:off x="1201738" y="3284538"/>
            <a:ext cx="9864725" cy="0"/>
          </a:xfrm>
          <a:prstGeom prst="line">
            <a:avLst/>
          </a:prstGeom>
          <a:ln w="9525" cap="flat" cmpd="sng">
            <a:solidFill>
              <a:schemeClr val="accent2"/>
            </a:solidFill>
            <a:prstDash val="dash"/>
            <a:round/>
            <a:headEnd type="none" w="med" len="med"/>
            <a:tailEnd type="none" w="med" len="med"/>
          </a:ln>
        </p:spPr>
      </p:cxnSp>
      <p:pic>
        <p:nvPicPr>
          <p:cNvPr id="18" name="图片 17"/>
          <p:cNvPicPr>
            <a:picLocks noChangeAspect="true"/>
          </p:cNvPicPr>
          <p:nvPr/>
        </p:nvPicPr>
        <p:blipFill>
          <a:blip r:embed="rId1">
            <a:extLst>
              <a:ext uri="{28A0092B-C50C-407E-A947-70E740481C1C}">
                <a14:useLocalDpi xmlns:a14="http://schemas.microsoft.com/office/drawing/2010/main" val="false"/>
              </a:ext>
            </a:extLst>
          </a:blip>
          <a:stretch>
            <a:fillRect/>
          </a:stretch>
        </p:blipFill>
        <p:spPr>
          <a:xfrm>
            <a:off x="3787345" y="943854"/>
            <a:ext cx="4220005" cy="802395"/>
          </a:xfrm>
          <a:prstGeom prst="rect">
            <a:avLst/>
          </a:prstGeom>
        </p:spPr>
      </p:pic>
      <p:sp>
        <p:nvSpPr>
          <p:cNvPr id="3" name="Text Box 2"/>
          <p:cNvSpPr txBox="true"/>
          <p:nvPr/>
        </p:nvSpPr>
        <p:spPr>
          <a:xfrm>
            <a:off x="2489200" y="3698875"/>
            <a:ext cx="7287895" cy="521970"/>
          </a:xfrm>
          <a:prstGeom prst="rect">
            <a:avLst/>
          </a:prstGeom>
          <a:noFill/>
        </p:spPr>
        <p:txBody>
          <a:bodyPr wrap="square" rtlCol="0">
            <a:spAutoFit/>
          </a:bodyPr>
          <a:p>
            <a:r>
              <a:rPr lang="en-US" sz="2800">
                <a:solidFill>
                  <a:schemeClr val="accent2"/>
                </a:solidFill>
                <a:latin typeface="SimSun" panose="02010600030101010101" pitchFamily="2" charset="-122"/>
                <a:ea typeface="SimSun" panose="02010600030101010101" pitchFamily="2" charset="-122"/>
                <a:cs typeface="SimSun" panose="02010600030101010101" pitchFamily="2" charset="-122"/>
              </a:rPr>
              <a:t>基于</a:t>
            </a:r>
            <a:r>
              <a:rPr lang="en-US" sz="2800">
                <a:solidFill>
                  <a:schemeClr val="accent2"/>
                </a:solidFill>
                <a:latin typeface="Times New Roman" panose="02020603050405020304" charset="0"/>
                <a:ea typeface="SimSun" panose="02010600030101010101" pitchFamily="2" charset="-122"/>
                <a:cs typeface="Times New Roman" panose="02020603050405020304" charset="0"/>
              </a:rPr>
              <a:t>TVM</a:t>
            </a:r>
            <a:r>
              <a:rPr lang="en-US" sz="2800">
                <a:solidFill>
                  <a:schemeClr val="accent2"/>
                </a:solidFill>
                <a:latin typeface="SimSun" panose="02010600030101010101" pitchFamily="2" charset="-122"/>
                <a:ea typeface="SimSun" panose="02010600030101010101" pitchFamily="2" charset="-122"/>
                <a:cs typeface="SimSun" panose="02010600030101010101" pitchFamily="2" charset="-122"/>
              </a:rPr>
              <a:t>的异构计算资源平台的设计与实现</a:t>
            </a:r>
            <a:endParaRPr lang="en-US" sz="2800">
              <a:solidFill>
                <a:schemeClr val="accent2"/>
              </a:solidFill>
              <a:latin typeface="SimSun" panose="02010600030101010101" pitchFamily="2" charset="-122"/>
              <a:ea typeface="SimSun" panose="02010600030101010101" pitchFamily="2" charset="-122"/>
              <a:cs typeface="SimSun" panose="02010600030101010101" pitchFamily="2" charset="-122"/>
            </a:endParaRPr>
          </a:p>
        </p:txBody>
      </p:sp>
    </p:spTree>
  </p:cSld>
  <p:clrMapOvr>
    <a:masterClrMapping/>
  </p:clrMapOvr>
  <p:transition spd="slow" advTm="7871"/>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true"/>
          <p:nvPr/>
        </p:nvSpPr>
        <p:spPr>
          <a:xfrm>
            <a:off x="1927225" y="2447925"/>
            <a:ext cx="1536700" cy="601663"/>
          </a:xfrm>
          <a:prstGeom prst="rect">
            <a:avLst/>
          </a:prstGeom>
          <a:noFill/>
          <a:ln w="9525">
            <a:noFill/>
          </a:ln>
        </p:spPr>
        <p:txBody>
          <a:bodyPr anchor="ctr"/>
          <a:lstStyle/>
          <a:p>
            <a:pPr algn="dist"/>
            <a:r>
              <a:rPr lang="zh-CN" altLang="en-US" sz="3600" b="1" dirty="0">
                <a:solidFill>
                  <a:schemeClr val="accent2"/>
                </a:solidFill>
                <a:latin typeface="SimSun" panose="02010600030101010101" pitchFamily="2" charset="-122"/>
                <a:ea typeface="SimSun" panose="02010600030101010101" pitchFamily="2" charset="-122"/>
              </a:rPr>
              <a:t>目录</a:t>
            </a:r>
            <a:endParaRPr lang="zh-CN" altLang="en-US" sz="3600" b="1" dirty="0">
              <a:solidFill>
                <a:schemeClr val="accent2"/>
              </a:solidFill>
              <a:latin typeface="SimSun" panose="02010600030101010101" pitchFamily="2" charset="-122"/>
              <a:ea typeface="SimSun" panose="02010600030101010101" pitchFamily="2" charset="-122"/>
            </a:endParaRPr>
          </a:p>
        </p:txBody>
      </p:sp>
      <p:grpSp>
        <p:nvGrpSpPr>
          <p:cNvPr id="8197" name="组合 24"/>
          <p:cNvGrpSpPr/>
          <p:nvPr/>
        </p:nvGrpSpPr>
        <p:grpSpPr>
          <a:xfrm>
            <a:off x="6170613" y="4451350"/>
            <a:ext cx="576262" cy="576263"/>
            <a:chOff x="6170389" y="4955815"/>
            <a:chExt cx="576064" cy="576064"/>
          </a:xfrm>
        </p:grpSpPr>
        <p:sp>
          <p:nvSpPr>
            <p:cNvPr id="8198" name="圆角矩形 13"/>
            <p:cNvSpPr/>
            <p:nvPr/>
          </p:nvSpPr>
          <p:spPr>
            <a:xfrm>
              <a:off x="6170389" y="4955815"/>
              <a:ext cx="576064" cy="576064"/>
            </a:xfrm>
            <a:prstGeom prst="roundRect">
              <a:avLst>
                <a:gd name="adj" fmla="val 16667"/>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8199" name="Freeform 11"/>
            <p:cNvSpPr>
              <a:spLocks noEditPoints="true"/>
            </p:cNvSpPr>
            <p:nvPr/>
          </p:nvSpPr>
          <p:spPr>
            <a:xfrm>
              <a:off x="6298628" y="5092507"/>
              <a:ext cx="315884" cy="273385"/>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48" h="810">
                  <a:moveTo>
                    <a:pt x="588" y="151"/>
                  </a:moveTo>
                  <a:cubicBezTo>
                    <a:pt x="588" y="151"/>
                    <a:pt x="588" y="152"/>
                    <a:pt x="588" y="152"/>
                  </a:cubicBezTo>
                  <a:cubicBezTo>
                    <a:pt x="588" y="153"/>
                    <a:pt x="589" y="154"/>
                    <a:pt x="589" y="155"/>
                  </a:cubicBezTo>
                  <a:cubicBezTo>
                    <a:pt x="589" y="156"/>
                    <a:pt x="589" y="156"/>
                    <a:pt x="589" y="157"/>
                  </a:cubicBezTo>
                  <a:cubicBezTo>
                    <a:pt x="589" y="158"/>
                    <a:pt x="589" y="159"/>
                    <a:pt x="589" y="161"/>
                  </a:cubicBezTo>
                  <a:cubicBezTo>
                    <a:pt x="589" y="161"/>
                    <a:pt x="589" y="161"/>
                    <a:pt x="589" y="161"/>
                  </a:cubicBezTo>
                  <a:cubicBezTo>
                    <a:pt x="589" y="162"/>
                    <a:pt x="589" y="164"/>
                    <a:pt x="589" y="165"/>
                  </a:cubicBezTo>
                  <a:cubicBezTo>
                    <a:pt x="589" y="165"/>
                    <a:pt x="589" y="166"/>
                    <a:pt x="589" y="166"/>
                  </a:cubicBezTo>
                  <a:cubicBezTo>
                    <a:pt x="589" y="167"/>
                    <a:pt x="589" y="168"/>
                    <a:pt x="589" y="169"/>
                  </a:cubicBezTo>
                  <a:cubicBezTo>
                    <a:pt x="589" y="170"/>
                    <a:pt x="589" y="170"/>
                    <a:pt x="589" y="171"/>
                  </a:cubicBezTo>
                  <a:cubicBezTo>
                    <a:pt x="588" y="178"/>
                    <a:pt x="586" y="185"/>
                    <a:pt x="584" y="191"/>
                  </a:cubicBezTo>
                  <a:cubicBezTo>
                    <a:pt x="584" y="192"/>
                    <a:pt x="583" y="193"/>
                    <a:pt x="583" y="194"/>
                  </a:cubicBezTo>
                  <a:cubicBezTo>
                    <a:pt x="583" y="195"/>
                    <a:pt x="583" y="195"/>
                    <a:pt x="583" y="195"/>
                  </a:cubicBezTo>
                  <a:cubicBezTo>
                    <a:pt x="583" y="196"/>
                    <a:pt x="582" y="197"/>
                    <a:pt x="582" y="198"/>
                  </a:cubicBezTo>
                  <a:cubicBezTo>
                    <a:pt x="582" y="198"/>
                    <a:pt x="582" y="198"/>
                    <a:pt x="582" y="198"/>
                  </a:cubicBezTo>
                  <a:cubicBezTo>
                    <a:pt x="580" y="201"/>
                    <a:pt x="579" y="204"/>
                    <a:pt x="577" y="207"/>
                  </a:cubicBezTo>
                  <a:cubicBezTo>
                    <a:pt x="577" y="207"/>
                    <a:pt x="577" y="207"/>
                    <a:pt x="577" y="208"/>
                  </a:cubicBezTo>
                  <a:cubicBezTo>
                    <a:pt x="577" y="208"/>
                    <a:pt x="576" y="209"/>
                    <a:pt x="575" y="210"/>
                  </a:cubicBezTo>
                  <a:cubicBezTo>
                    <a:pt x="575" y="210"/>
                    <a:pt x="575" y="211"/>
                    <a:pt x="575" y="211"/>
                  </a:cubicBezTo>
                  <a:cubicBezTo>
                    <a:pt x="573" y="215"/>
                    <a:pt x="570" y="218"/>
                    <a:pt x="567" y="222"/>
                  </a:cubicBezTo>
                  <a:cubicBezTo>
                    <a:pt x="567" y="222"/>
                    <a:pt x="567" y="222"/>
                    <a:pt x="567" y="222"/>
                  </a:cubicBezTo>
                  <a:cubicBezTo>
                    <a:pt x="566" y="223"/>
                    <a:pt x="566" y="224"/>
                    <a:pt x="565" y="224"/>
                  </a:cubicBezTo>
                  <a:cubicBezTo>
                    <a:pt x="565" y="224"/>
                    <a:pt x="565" y="225"/>
                    <a:pt x="565" y="225"/>
                  </a:cubicBezTo>
                  <a:cubicBezTo>
                    <a:pt x="562" y="227"/>
                    <a:pt x="560" y="230"/>
                    <a:pt x="558" y="232"/>
                  </a:cubicBezTo>
                  <a:cubicBezTo>
                    <a:pt x="558" y="232"/>
                    <a:pt x="557" y="232"/>
                    <a:pt x="557" y="232"/>
                  </a:cubicBezTo>
                  <a:cubicBezTo>
                    <a:pt x="557" y="233"/>
                    <a:pt x="556" y="233"/>
                    <a:pt x="555" y="234"/>
                  </a:cubicBezTo>
                  <a:cubicBezTo>
                    <a:pt x="555" y="234"/>
                    <a:pt x="555" y="234"/>
                    <a:pt x="554" y="234"/>
                  </a:cubicBezTo>
                  <a:cubicBezTo>
                    <a:pt x="554" y="235"/>
                    <a:pt x="553" y="236"/>
                    <a:pt x="552" y="236"/>
                  </a:cubicBezTo>
                  <a:cubicBezTo>
                    <a:pt x="547" y="240"/>
                    <a:pt x="543" y="243"/>
                    <a:pt x="537" y="246"/>
                  </a:cubicBezTo>
                  <a:cubicBezTo>
                    <a:pt x="536" y="246"/>
                    <a:pt x="535" y="247"/>
                    <a:pt x="534" y="247"/>
                  </a:cubicBezTo>
                  <a:cubicBezTo>
                    <a:pt x="533" y="247"/>
                    <a:pt x="533" y="248"/>
                    <a:pt x="532" y="248"/>
                  </a:cubicBezTo>
                  <a:cubicBezTo>
                    <a:pt x="532" y="248"/>
                    <a:pt x="531" y="249"/>
                    <a:pt x="530" y="249"/>
                  </a:cubicBezTo>
                  <a:cubicBezTo>
                    <a:pt x="529" y="249"/>
                    <a:pt x="529" y="249"/>
                    <a:pt x="528" y="249"/>
                  </a:cubicBezTo>
                  <a:cubicBezTo>
                    <a:pt x="527" y="250"/>
                    <a:pt x="526" y="250"/>
                    <a:pt x="525" y="251"/>
                  </a:cubicBezTo>
                  <a:cubicBezTo>
                    <a:pt x="525" y="251"/>
                    <a:pt x="525" y="251"/>
                    <a:pt x="525" y="251"/>
                  </a:cubicBezTo>
                  <a:cubicBezTo>
                    <a:pt x="523" y="251"/>
                    <a:pt x="522" y="252"/>
                    <a:pt x="520" y="252"/>
                  </a:cubicBezTo>
                  <a:cubicBezTo>
                    <a:pt x="520" y="252"/>
                    <a:pt x="520" y="252"/>
                    <a:pt x="519" y="252"/>
                  </a:cubicBezTo>
                  <a:cubicBezTo>
                    <a:pt x="518" y="253"/>
                    <a:pt x="517" y="253"/>
                    <a:pt x="516" y="253"/>
                  </a:cubicBezTo>
                  <a:cubicBezTo>
                    <a:pt x="516" y="253"/>
                    <a:pt x="515" y="253"/>
                    <a:pt x="515" y="253"/>
                  </a:cubicBezTo>
                  <a:cubicBezTo>
                    <a:pt x="514" y="254"/>
                    <a:pt x="512" y="254"/>
                    <a:pt x="511" y="254"/>
                  </a:cubicBezTo>
                  <a:cubicBezTo>
                    <a:pt x="509" y="254"/>
                    <a:pt x="508" y="255"/>
                    <a:pt x="506" y="255"/>
                  </a:cubicBezTo>
                  <a:cubicBezTo>
                    <a:pt x="506" y="255"/>
                    <a:pt x="506" y="255"/>
                    <a:pt x="505" y="255"/>
                  </a:cubicBezTo>
                  <a:cubicBezTo>
                    <a:pt x="504" y="255"/>
                    <a:pt x="503" y="255"/>
                    <a:pt x="502" y="255"/>
                  </a:cubicBezTo>
                  <a:cubicBezTo>
                    <a:pt x="502" y="255"/>
                    <a:pt x="501" y="255"/>
                    <a:pt x="501" y="255"/>
                  </a:cubicBezTo>
                  <a:cubicBezTo>
                    <a:pt x="499" y="255"/>
                    <a:pt x="498" y="255"/>
                    <a:pt x="496" y="255"/>
                  </a:cubicBezTo>
                  <a:cubicBezTo>
                    <a:pt x="496" y="255"/>
                    <a:pt x="496" y="255"/>
                    <a:pt x="496" y="255"/>
                  </a:cubicBezTo>
                  <a:cubicBezTo>
                    <a:pt x="495" y="255"/>
                    <a:pt x="494" y="255"/>
                    <a:pt x="492" y="255"/>
                  </a:cubicBezTo>
                  <a:cubicBezTo>
                    <a:pt x="492" y="255"/>
                    <a:pt x="491" y="255"/>
                    <a:pt x="491" y="255"/>
                  </a:cubicBezTo>
                  <a:cubicBezTo>
                    <a:pt x="490" y="255"/>
                    <a:pt x="489" y="255"/>
                    <a:pt x="488" y="255"/>
                  </a:cubicBezTo>
                  <a:cubicBezTo>
                    <a:pt x="488" y="255"/>
                    <a:pt x="487" y="255"/>
                    <a:pt x="487" y="255"/>
                  </a:cubicBezTo>
                  <a:cubicBezTo>
                    <a:pt x="485" y="255"/>
                    <a:pt x="484" y="255"/>
                    <a:pt x="483" y="255"/>
                  </a:cubicBezTo>
                  <a:cubicBezTo>
                    <a:pt x="477" y="254"/>
                    <a:pt x="471" y="253"/>
                    <a:pt x="466" y="251"/>
                  </a:cubicBezTo>
                  <a:cubicBezTo>
                    <a:pt x="465" y="250"/>
                    <a:pt x="464" y="250"/>
                    <a:pt x="463" y="250"/>
                  </a:cubicBezTo>
                  <a:cubicBezTo>
                    <a:pt x="463" y="250"/>
                    <a:pt x="462" y="250"/>
                    <a:pt x="462" y="249"/>
                  </a:cubicBezTo>
                  <a:cubicBezTo>
                    <a:pt x="461" y="249"/>
                    <a:pt x="460" y="249"/>
                    <a:pt x="459" y="248"/>
                  </a:cubicBezTo>
                  <a:cubicBezTo>
                    <a:pt x="459" y="248"/>
                    <a:pt x="459" y="248"/>
                    <a:pt x="459" y="248"/>
                  </a:cubicBezTo>
                  <a:cubicBezTo>
                    <a:pt x="456" y="247"/>
                    <a:pt x="453" y="245"/>
                    <a:pt x="450" y="244"/>
                  </a:cubicBezTo>
                  <a:cubicBezTo>
                    <a:pt x="450" y="244"/>
                    <a:pt x="450" y="244"/>
                    <a:pt x="450" y="244"/>
                  </a:cubicBezTo>
                  <a:cubicBezTo>
                    <a:pt x="449" y="243"/>
                    <a:pt x="448" y="243"/>
                    <a:pt x="447" y="242"/>
                  </a:cubicBezTo>
                  <a:cubicBezTo>
                    <a:pt x="447" y="242"/>
                    <a:pt x="447" y="242"/>
                    <a:pt x="446" y="242"/>
                  </a:cubicBezTo>
                  <a:cubicBezTo>
                    <a:pt x="443" y="239"/>
                    <a:pt x="439" y="237"/>
                    <a:pt x="436" y="234"/>
                  </a:cubicBezTo>
                  <a:cubicBezTo>
                    <a:pt x="435" y="234"/>
                    <a:pt x="435" y="234"/>
                    <a:pt x="435" y="234"/>
                  </a:cubicBezTo>
                  <a:cubicBezTo>
                    <a:pt x="434" y="233"/>
                    <a:pt x="434" y="232"/>
                    <a:pt x="433" y="232"/>
                  </a:cubicBezTo>
                  <a:cubicBezTo>
                    <a:pt x="433" y="231"/>
                    <a:pt x="433" y="231"/>
                    <a:pt x="432" y="231"/>
                  </a:cubicBezTo>
                  <a:cubicBezTo>
                    <a:pt x="430" y="229"/>
                    <a:pt x="428" y="227"/>
                    <a:pt x="425" y="224"/>
                  </a:cubicBezTo>
                  <a:cubicBezTo>
                    <a:pt x="425" y="224"/>
                    <a:pt x="425" y="224"/>
                    <a:pt x="425" y="224"/>
                  </a:cubicBezTo>
                  <a:cubicBezTo>
                    <a:pt x="425" y="223"/>
                    <a:pt x="424" y="222"/>
                    <a:pt x="423" y="222"/>
                  </a:cubicBezTo>
                  <a:cubicBezTo>
                    <a:pt x="423" y="221"/>
                    <a:pt x="423" y="221"/>
                    <a:pt x="423" y="221"/>
                  </a:cubicBezTo>
                  <a:cubicBezTo>
                    <a:pt x="422" y="220"/>
                    <a:pt x="421" y="219"/>
                    <a:pt x="421" y="218"/>
                  </a:cubicBezTo>
                  <a:cubicBezTo>
                    <a:pt x="417" y="213"/>
                    <a:pt x="413" y="207"/>
                    <a:pt x="410" y="200"/>
                  </a:cubicBezTo>
                  <a:cubicBezTo>
                    <a:pt x="410" y="200"/>
                    <a:pt x="410" y="199"/>
                    <a:pt x="409" y="199"/>
                  </a:cubicBezTo>
                  <a:cubicBezTo>
                    <a:pt x="409" y="198"/>
                    <a:pt x="409" y="197"/>
                    <a:pt x="408" y="196"/>
                  </a:cubicBezTo>
                  <a:cubicBezTo>
                    <a:pt x="408" y="196"/>
                    <a:pt x="408" y="195"/>
                    <a:pt x="408" y="195"/>
                  </a:cubicBezTo>
                  <a:cubicBezTo>
                    <a:pt x="407" y="194"/>
                    <a:pt x="407" y="193"/>
                    <a:pt x="407" y="191"/>
                  </a:cubicBezTo>
                  <a:cubicBezTo>
                    <a:pt x="406" y="191"/>
                    <a:pt x="406" y="191"/>
                    <a:pt x="406" y="191"/>
                  </a:cubicBezTo>
                  <a:cubicBezTo>
                    <a:pt x="406" y="190"/>
                    <a:pt x="406" y="188"/>
                    <a:pt x="405" y="187"/>
                  </a:cubicBezTo>
                  <a:cubicBezTo>
                    <a:pt x="405" y="187"/>
                    <a:pt x="405" y="186"/>
                    <a:pt x="405" y="186"/>
                  </a:cubicBezTo>
                  <a:cubicBezTo>
                    <a:pt x="405" y="185"/>
                    <a:pt x="404" y="184"/>
                    <a:pt x="404" y="183"/>
                  </a:cubicBezTo>
                  <a:cubicBezTo>
                    <a:pt x="404" y="182"/>
                    <a:pt x="404" y="182"/>
                    <a:pt x="404" y="181"/>
                  </a:cubicBezTo>
                  <a:cubicBezTo>
                    <a:pt x="404" y="180"/>
                    <a:pt x="403" y="179"/>
                    <a:pt x="403" y="177"/>
                  </a:cubicBezTo>
                  <a:cubicBezTo>
                    <a:pt x="403" y="176"/>
                    <a:pt x="403" y="174"/>
                    <a:pt x="402" y="173"/>
                  </a:cubicBezTo>
                  <a:cubicBezTo>
                    <a:pt x="402" y="173"/>
                    <a:pt x="402" y="172"/>
                    <a:pt x="402" y="172"/>
                  </a:cubicBezTo>
                  <a:cubicBezTo>
                    <a:pt x="402" y="171"/>
                    <a:pt x="402" y="170"/>
                    <a:pt x="402" y="169"/>
                  </a:cubicBezTo>
                  <a:cubicBezTo>
                    <a:pt x="402" y="168"/>
                    <a:pt x="402" y="168"/>
                    <a:pt x="402" y="167"/>
                  </a:cubicBezTo>
                  <a:cubicBezTo>
                    <a:pt x="402" y="166"/>
                    <a:pt x="402" y="164"/>
                    <a:pt x="402" y="163"/>
                  </a:cubicBezTo>
                  <a:cubicBezTo>
                    <a:pt x="402" y="163"/>
                    <a:pt x="402" y="163"/>
                    <a:pt x="402" y="163"/>
                  </a:cubicBezTo>
                  <a:cubicBezTo>
                    <a:pt x="402" y="161"/>
                    <a:pt x="402" y="160"/>
                    <a:pt x="402" y="159"/>
                  </a:cubicBezTo>
                  <a:cubicBezTo>
                    <a:pt x="402" y="158"/>
                    <a:pt x="402" y="158"/>
                    <a:pt x="402" y="157"/>
                  </a:cubicBezTo>
                  <a:cubicBezTo>
                    <a:pt x="402" y="156"/>
                    <a:pt x="402" y="156"/>
                    <a:pt x="402" y="155"/>
                  </a:cubicBezTo>
                  <a:cubicBezTo>
                    <a:pt x="402" y="154"/>
                    <a:pt x="402" y="154"/>
                    <a:pt x="402" y="153"/>
                  </a:cubicBezTo>
                  <a:cubicBezTo>
                    <a:pt x="402" y="152"/>
                    <a:pt x="402" y="151"/>
                    <a:pt x="403" y="149"/>
                  </a:cubicBezTo>
                  <a:cubicBezTo>
                    <a:pt x="403" y="149"/>
                    <a:pt x="403" y="149"/>
                    <a:pt x="403" y="149"/>
                  </a:cubicBezTo>
                  <a:cubicBezTo>
                    <a:pt x="403" y="143"/>
                    <a:pt x="405" y="138"/>
                    <a:pt x="406" y="132"/>
                  </a:cubicBezTo>
                  <a:cubicBezTo>
                    <a:pt x="407" y="131"/>
                    <a:pt x="407" y="130"/>
                    <a:pt x="408" y="129"/>
                  </a:cubicBezTo>
                  <a:cubicBezTo>
                    <a:pt x="408" y="129"/>
                    <a:pt x="408" y="129"/>
                    <a:pt x="408" y="129"/>
                  </a:cubicBezTo>
                  <a:cubicBezTo>
                    <a:pt x="408" y="128"/>
                    <a:pt x="409" y="127"/>
                    <a:pt x="409" y="126"/>
                  </a:cubicBezTo>
                  <a:cubicBezTo>
                    <a:pt x="409" y="126"/>
                    <a:pt x="409" y="126"/>
                    <a:pt x="409" y="126"/>
                  </a:cubicBezTo>
                  <a:cubicBezTo>
                    <a:pt x="410" y="123"/>
                    <a:pt x="412" y="120"/>
                    <a:pt x="413" y="117"/>
                  </a:cubicBezTo>
                  <a:cubicBezTo>
                    <a:pt x="413" y="117"/>
                    <a:pt x="414" y="116"/>
                    <a:pt x="414" y="116"/>
                  </a:cubicBezTo>
                  <a:cubicBezTo>
                    <a:pt x="414" y="115"/>
                    <a:pt x="415" y="114"/>
                    <a:pt x="415" y="114"/>
                  </a:cubicBezTo>
                  <a:cubicBezTo>
                    <a:pt x="415" y="113"/>
                    <a:pt x="415" y="113"/>
                    <a:pt x="416" y="113"/>
                  </a:cubicBezTo>
                  <a:cubicBezTo>
                    <a:pt x="418" y="109"/>
                    <a:pt x="420" y="106"/>
                    <a:pt x="423" y="102"/>
                  </a:cubicBezTo>
                  <a:cubicBezTo>
                    <a:pt x="423" y="102"/>
                    <a:pt x="423" y="102"/>
                    <a:pt x="424" y="102"/>
                  </a:cubicBezTo>
                  <a:cubicBezTo>
                    <a:pt x="424" y="101"/>
                    <a:pt x="425" y="100"/>
                    <a:pt x="426" y="99"/>
                  </a:cubicBezTo>
                  <a:cubicBezTo>
                    <a:pt x="426" y="99"/>
                    <a:pt x="426" y="99"/>
                    <a:pt x="426" y="99"/>
                  </a:cubicBezTo>
                  <a:cubicBezTo>
                    <a:pt x="428" y="97"/>
                    <a:pt x="431" y="94"/>
                    <a:pt x="433" y="92"/>
                  </a:cubicBezTo>
                  <a:cubicBezTo>
                    <a:pt x="433" y="92"/>
                    <a:pt x="433" y="92"/>
                    <a:pt x="433" y="92"/>
                  </a:cubicBezTo>
                  <a:cubicBezTo>
                    <a:pt x="434" y="91"/>
                    <a:pt x="435" y="90"/>
                    <a:pt x="436" y="90"/>
                  </a:cubicBezTo>
                  <a:cubicBezTo>
                    <a:pt x="436" y="90"/>
                    <a:pt x="436" y="89"/>
                    <a:pt x="436" y="89"/>
                  </a:cubicBezTo>
                  <a:cubicBezTo>
                    <a:pt x="437" y="89"/>
                    <a:pt x="438" y="88"/>
                    <a:pt x="439" y="87"/>
                  </a:cubicBezTo>
                  <a:cubicBezTo>
                    <a:pt x="443" y="84"/>
                    <a:pt x="448" y="81"/>
                    <a:pt x="453" y="78"/>
                  </a:cubicBezTo>
                  <a:cubicBezTo>
                    <a:pt x="454" y="78"/>
                    <a:pt x="456" y="77"/>
                    <a:pt x="457" y="77"/>
                  </a:cubicBezTo>
                  <a:cubicBezTo>
                    <a:pt x="457" y="76"/>
                    <a:pt x="458" y="76"/>
                    <a:pt x="458" y="76"/>
                  </a:cubicBezTo>
                  <a:cubicBezTo>
                    <a:pt x="459" y="76"/>
                    <a:pt x="460" y="75"/>
                    <a:pt x="461" y="75"/>
                  </a:cubicBezTo>
                  <a:cubicBezTo>
                    <a:pt x="461" y="75"/>
                    <a:pt x="462" y="74"/>
                    <a:pt x="462" y="74"/>
                  </a:cubicBezTo>
                  <a:cubicBezTo>
                    <a:pt x="463" y="74"/>
                    <a:pt x="465" y="73"/>
                    <a:pt x="466" y="73"/>
                  </a:cubicBezTo>
                  <a:cubicBezTo>
                    <a:pt x="466" y="73"/>
                    <a:pt x="466" y="73"/>
                    <a:pt x="466" y="73"/>
                  </a:cubicBezTo>
                  <a:cubicBezTo>
                    <a:pt x="467" y="72"/>
                    <a:pt x="469" y="72"/>
                    <a:pt x="470" y="72"/>
                  </a:cubicBezTo>
                  <a:cubicBezTo>
                    <a:pt x="471" y="72"/>
                    <a:pt x="471" y="71"/>
                    <a:pt x="471" y="71"/>
                  </a:cubicBezTo>
                  <a:cubicBezTo>
                    <a:pt x="472" y="71"/>
                    <a:pt x="473" y="71"/>
                    <a:pt x="474" y="71"/>
                  </a:cubicBezTo>
                  <a:cubicBezTo>
                    <a:pt x="475" y="71"/>
                    <a:pt x="475" y="70"/>
                    <a:pt x="476" y="70"/>
                  </a:cubicBezTo>
                  <a:cubicBezTo>
                    <a:pt x="477" y="70"/>
                    <a:pt x="479" y="70"/>
                    <a:pt x="480" y="70"/>
                  </a:cubicBezTo>
                  <a:cubicBezTo>
                    <a:pt x="481" y="69"/>
                    <a:pt x="483" y="69"/>
                    <a:pt x="484" y="69"/>
                  </a:cubicBezTo>
                  <a:cubicBezTo>
                    <a:pt x="485" y="69"/>
                    <a:pt x="485" y="69"/>
                    <a:pt x="486" y="69"/>
                  </a:cubicBezTo>
                  <a:cubicBezTo>
                    <a:pt x="487" y="69"/>
                    <a:pt x="488" y="69"/>
                    <a:pt x="489" y="69"/>
                  </a:cubicBezTo>
                  <a:cubicBezTo>
                    <a:pt x="489" y="68"/>
                    <a:pt x="490" y="68"/>
                    <a:pt x="490" y="68"/>
                  </a:cubicBezTo>
                  <a:cubicBezTo>
                    <a:pt x="491" y="68"/>
                    <a:pt x="493" y="68"/>
                    <a:pt x="494" y="68"/>
                  </a:cubicBezTo>
                  <a:cubicBezTo>
                    <a:pt x="494" y="68"/>
                    <a:pt x="494" y="68"/>
                    <a:pt x="495" y="68"/>
                  </a:cubicBezTo>
                  <a:cubicBezTo>
                    <a:pt x="496" y="68"/>
                    <a:pt x="497" y="68"/>
                    <a:pt x="498" y="68"/>
                  </a:cubicBezTo>
                  <a:cubicBezTo>
                    <a:pt x="499" y="68"/>
                    <a:pt x="499" y="68"/>
                    <a:pt x="500" y="68"/>
                  </a:cubicBezTo>
                  <a:cubicBezTo>
                    <a:pt x="501" y="68"/>
                    <a:pt x="502" y="68"/>
                    <a:pt x="503" y="69"/>
                  </a:cubicBezTo>
                  <a:cubicBezTo>
                    <a:pt x="503" y="69"/>
                    <a:pt x="504" y="69"/>
                    <a:pt x="504" y="69"/>
                  </a:cubicBezTo>
                  <a:cubicBezTo>
                    <a:pt x="505" y="69"/>
                    <a:pt x="507" y="69"/>
                    <a:pt x="508" y="69"/>
                  </a:cubicBezTo>
                  <a:cubicBezTo>
                    <a:pt x="514" y="70"/>
                    <a:pt x="519" y="71"/>
                    <a:pt x="525" y="73"/>
                  </a:cubicBezTo>
                  <a:cubicBezTo>
                    <a:pt x="526" y="73"/>
                    <a:pt x="527" y="74"/>
                    <a:pt x="528" y="74"/>
                  </a:cubicBezTo>
                  <a:cubicBezTo>
                    <a:pt x="528" y="74"/>
                    <a:pt x="528" y="74"/>
                    <a:pt x="528" y="74"/>
                  </a:cubicBezTo>
                  <a:cubicBezTo>
                    <a:pt x="529" y="75"/>
                    <a:pt x="530" y="75"/>
                    <a:pt x="531" y="75"/>
                  </a:cubicBezTo>
                  <a:cubicBezTo>
                    <a:pt x="531" y="75"/>
                    <a:pt x="532" y="76"/>
                    <a:pt x="532" y="76"/>
                  </a:cubicBezTo>
                  <a:cubicBezTo>
                    <a:pt x="535" y="77"/>
                    <a:pt x="538" y="78"/>
                    <a:pt x="541" y="80"/>
                  </a:cubicBezTo>
                  <a:cubicBezTo>
                    <a:pt x="541" y="80"/>
                    <a:pt x="541" y="80"/>
                    <a:pt x="541" y="80"/>
                  </a:cubicBezTo>
                  <a:cubicBezTo>
                    <a:pt x="542" y="81"/>
                    <a:pt x="543" y="81"/>
                    <a:pt x="544" y="82"/>
                  </a:cubicBezTo>
                  <a:cubicBezTo>
                    <a:pt x="544" y="82"/>
                    <a:pt x="544" y="82"/>
                    <a:pt x="544" y="82"/>
                  </a:cubicBezTo>
                  <a:cubicBezTo>
                    <a:pt x="548" y="84"/>
                    <a:pt x="552" y="87"/>
                    <a:pt x="555" y="90"/>
                  </a:cubicBezTo>
                  <a:cubicBezTo>
                    <a:pt x="555" y="90"/>
                    <a:pt x="555" y="90"/>
                    <a:pt x="556" y="90"/>
                  </a:cubicBezTo>
                  <a:cubicBezTo>
                    <a:pt x="556" y="91"/>
                    <a:pt x="557" y="92"/>
                    <a:pt x="558" y="92"/>
                  </a:cubicBezTo>
                  <a:cubicBezTo>
                    <a:pt x="558" y="92"/>
                    <a:pt x="558" y="92"/>
                    <a:pt x="558" y="93"/>
                  </a:cubicBezTo>
                  <a:cubicBezTo>
                    <a:pt x="561" y="95"/>
                    <a:pt x="563" y="97"/>
                    <a:pt x="565" y="100"/>
                  </a:cubicBezTo>
                  <a:cubicBezTo>
                    <a:pt x="565" y="100"/>
                    <a:pt x="565" y="100"/>
                    <a:pt x="565" y="100"/>
                  </a:cubicBezTo>
                  <a:cubicBezTo>
                    <a:pt x="566" y="101"/>
                    <a:pt x="567" y="101"/>
                    <a:pt x="567" y="102"/>
                  </a:cubicBezTo>
                  <a:cubicBezTo>
                    <a:pt x="568" y="102"/>
                    <a:pt x="568" y="103"/>
                    <a:pt x="568" y="103"/>
                  </a:cubicBezTo>
                  <a:cubicBezTo>
                    <a:pt x="569" y="104"/>
                    <a:pt x="569" y="104"/>
                    <a:pt x="570" y="105"/>
                  </a:cubicBezTo>
                  <a:cubicBezTo>
                    <a:pt x="573" y="110"/>
                    <a:pt x="576" y="115"/>
                    <a:pt x="579" y="120"/>
                  </a:cubicBezTo>
                  <a:cubicBezTo>
                    <a:pt x="580" y="121"/>
                    <a:pt x="580" y="122"/>
                    <a:pt x="581" y="123"/>
                  </a:cubicBezTo>
                  <a:cubicBezTo>
                    <a:pt x="581" y="124"/>
                    <a:pt x="581" y="124"/>
                    <a:pt x="581" y="125"/>
                  </a:cubicBezTo>
                  <a:cubicBezTo>
                    <a:pt x="582" y="126"/>
                    <a:pt x="582" y="127"/>
                    <a:pt x="582" y="127"/>
                  </a:cubicBezTo>
                  <a:cubicBezTo>
                    <a:pt x="583" y="128"/>
                    <a:pt x="583" y="128"/>
                    <a:pt x="583" y="129"/>
                  </a:cubicBezTo>
                  <a:cubicBezTo>
                    <a:pt x="583" y="130"/>
                    <a:pt x="584" y="131"/>
                    <a:pt x="584" y="132"/>
                  </a:cubicBezTo>
                  <a:cubicBezTo>
                    <a:pt x="584" y="132"/>
                    <a:pt x="584" y="133"/>
                    <a:pt x="584" y="133"/>
                  </a:cubicBezTo>
                  <a:cubicBezTo>
                    <a:pt x="585" y="134"/>
                    <a:pt x="585" y="135"/>
                    <a:pt x="585" y="137"/>
                  </a:cubicBezTo>
                  <a:lnTo>
                    <a:pt x="586" y="138"/>
                  </a:lnTo>
                  <a:cubicBezTo>
                    <a:pt x="586" y="139"/>
                    <a:pt x="586" y="140"/>
                    <a:pt x="587" y="141"/>
                  </a:cubicBezTo>
                  <a:cubicBezTo>
                    <a:pt x="587" y="141"/>
                    <a:pt x="587" y="142"/>
                    <a:pt x="587" y="142"/>
                  </a:cubicBezTo>
                  <a:cubicBezTo>
                    <a:pt x="587" y="144"/>
                    <a:pt x="587" y="145"/>
                    <a:pt x="588" y="147"/>
                  </a:cubicBezTo>
                  <a:cubicBezTo>
                    <a:pt x="588" y="148"/>
                    <a:pt x="588" y="149"/>
                    <a:pt x="588" y="151"/>
                  </a:cubicBezTo>
                  <a:close/>
                  <a:moveTo>
                    <a:pt x="657" y="163"/>
                  </a:moveTo>
                  <a:lnTo>
                    <a:pt x="648" y="108"/>
                  </a:lnTo>
                  <a:lnTo>
                    <a:pt x="616" y="114"/>
                  </a:lnTo>
                  <a:cubicBezTo>
                    <a:pt x="611" y="99"/>
                    <a:pt x="602" y="86"/>
                    <a:pt x="592" y="74"/>
                  </a:cubicBezTo>
                  <a:lnTo>
                    <a:pt x="611" y="48"/>
                  </a:lnTo>
                  <a:lnTo>
                    <a:pt x="565" y="16"/>
                  </a:lnTo>
                  <a:lnTo>
                    <a:pt x="547" y="42"/>
                  </a:lnTo>
                  <a:cubicBezTo>
                    <a:pt x="533" y="36"/>
                    <a:pt x="518" y="32"/>
                    <a:pt x="502" y="32"/>
                  </a:cubicBezTo>
                  <a:lnTo>
                    <a:pt x="497" y="0"/>
                  </a:lnTo>
                  <a:lnTo>
                    <a:pt x="442" y="9"/>
                  </a:lnTo>
                  <a:lnTo>
                    <a:pt x="447" y="41"/>
                  </a:lnTo>
                  <a:cubicBezTo>
                    <a:pt x="432" y="47"/>
                    <a:pt x="419" y="55"/>
                    <a:pt x="408" y="65"/>
                  </a:cubicBezTo>
                  <a:lnTo>
                    <a:pt x="382" y="47"/>
                  </a:lnTo>
                  <a:lnTo>
                    <a:pt x="350" y="92"/>
                  </a:lnTo>
                  <a:lnTo>
                    <a:pt x="376" y="110"/>
                  </a:lnTo>
                  <a:cubicBezTo>
                    <a:pt x="370" y="124"/>
                    <a:pt x="366" y="140"/>
                    <a:pt x="365" y="155"/>
                  </a:cubicBezTo>
                  <a:lnTo>
                    <a:pt x="334" y="161"/>
                  </a:lnTo>
                  <a:lnTo>
                    <a:pt x="343" y="215"/>
                  </a:lnTo>
                  <a:lnTo>
                    <a:pt x="374" y="210"/>
                  </a:lnTo>
                  <a:cubicBezTo>
                    <a:pt x="380" y="225"/>
                    <a:pt x="388" y="238"/>
                    <a:pt x="399" y="249"/>
                  </a:cubicBezTo>
                  <a:lnTo>
                    <a:pt x="380" y="275"/>
                  </a:lnTo>
                  <a:lnTo>
                    <a:pt x="425" y="308"/>
                  </a:lnTo>
                  <a:lnTo>
                    <a:pt x="444" y="282"/>
                  </a:lnTo>
                  <a:cubicBezTo>
                    <a:pt x="458" y="288"/>
                    <a:pt x="473" y="291"/>
                    <a:pt x="489" y="292"/>
                  </a:cubicBezTo>
                  <a:lnTo>
                    <a:pt x="494" y="324"/>
                  </a:lnTo>
                  <a:lnTo>
                    <a:pt x="549" y="315"/>
                  </a:lnTo>
                  <a:lnTo>
                    <a:pt x="544" y="283"/>
                  </a:lnTo>
                  <a:cubicBezTo>
                    <a:pt x="558" y="277"/>
                    <a:pt x="571" y="269"/>
                    <a:pt x="583" y="258"/>
                  </a:cubicBezTo>
                  <a:lnTo>
                    <a:pt x="609" y="277"/>
                  </a:lnTo>
                  <a:lnTo>
                    <a:pt x="641" y="232"/>
                  </a:lnTo>
                  <a:lnTo>
                    <a:pt x="615" y="213"/>
                  </a:lnTo>
                  <a:cubicBezTo>
                    <a:pt x="621" y="199"/>
                    <a:pt x="625" y="184"/>
                    <a:pt x="625" y="168"/>
                  </a:cubicBezTo>
                  <a:lnTo>
                    <a:pt x="657" y="163"/>
                  </a:lnTo>
                  <a:close/>
                  <a:moveTo>
                    <a:pt x="453" y="544"/>
                  </a:moveTo>
                  <a:cubicBezTo>
                    <a:pt x="453" y="545"/>
                    <a:pt x="453" y="546"/>
                    <a:pt x="453" y="547"/>
                  </a:cubicBezTo>
                  <a:cubicBezTo>
                    <a:pt x="452" y="548"/>
                    <a:pt x="452" y="550"/>
                    <a:pt x="452" y="552"/>
                  </a:cubicBezTo>
                  <a:cubicBezTo>
                    <a:pt x="452" y="553"/>
                    <a:pt x="451" y="554"/>
                    <a:pt x="451" y="554"/>
                  </a:cubicBezTo>
                  <a:cubicBezTo>
                    <a:pt x="451" y="557"/>
                    <a:pt x="450" y="559"/>
                    <a:pt x="450" y="562"/>
                  </a:cubicBezTo>
                  <a:cubicBezTo>
                    <a:pt x="450" y="562"/>
                    <a:pt x="450" y="562"/>
                    <a:pt x="449" y="562"/>
                  </a:cubicBezTo>
                  <a:cubicBezTo>
                    <a:pt x="449" y="565"/>
                    <a:pt x="448" y="567"/>
                    <a:pt x="448" y="569"/>
                  </a:cubicBezTo>
                  <a:cubicBezTo>
                    <a:pt x="447" y="570"/>
                    <a:pt x="447" y="570"/>
                    <a:pt x="447" y="571"/>
                  </a:cubicBezTo>
                  <a:cubicBezTo>
                    <a:pt x="447" y="573"/>
                    <a:pt x="446" y="575"/>
                    <a:pt x="445" y="576"/>
                  </a:cubicBezTo>
                  <a:cubicBezTo>
                    <a:pt x="445" y="577"/>
                    <a:pt x="445" y="578"/>
                    <a:pt x="445" y="579"/>
                  </a:cubicBezTo>
                  <a:cubicBezTo>
                    <a:pt x="440" y="591"/>
                    <a:pt x="435" y="602"/>
                    <a:pt x="428" y="612"/>
                  </a:cubicBezTo>
                  <a:cubicBezTo>
                    <a:pt x="427" y="614"/>
                    <a:pt x="426" y="616"/>
                    <a:pt x="425" y="617"/>
                  </a:cubicBezTo>
                  <a:cubicBezTo>
                    <a:pt x="424" y="617"/>
                    <a:pt x="424" y="618"/>
                    <a:pt x="424" y="618"/>
                  </a:cubicBezTo>
                  <a:cubicBezTo>
                    <a:pt x="423" y="620"/>
                    <a:pt x="422" y="621"/>
                    <a:pt x="421" y="623"/>
                  </a:cubicBezTo>
                  <a:cubicBezTo>
                    <a:pt x="421" y="623"/>
                    <a:pt x="420" y="623"/>
                    <a:pt x="420" y="623"/>
                  </a:cubicBezTo>
                  <a:cubicBezTo>
                    <a:pt x="417" y="628"/>
                    <a:pt x="413" y="632"/>
                    <a:pt x="409" y="637"/>
                  </a:cubicBezTo>
                  <a:cubicBezTo>
                    <a:pt x="409" y="637"/>
                    <a:pt x="409" y="637"/>
                    <a:pt x="408" y="637"/>
                  </a:cubicBezTo>
                  <a:cubicBezTo>
                    <a:pt x="407" y="639"/>
                    <a:pt x="406" y="640"/>
                    <a:pt x="404" y="641"/>
                  </a:cubicBezTo>
                  <a:cubicBezTo>
                    <a:pt x="404" y="641"/>
                    <a:pt x="404" y="642"/>
                    <a:pt x="404" y="642"/>
                  </a:cubicBezTo>
                  <a:cubicBezTo>
                    <a:pt x="398" y="648"/>
                    <a:pt x="392" y="653"/>
                    <a:pt x="386" y="657"/>
                  </a:cubicBezTo>
                  <a:cubicBezTo>
                    <a:pt x="385" y="657"/>
                    <a:pt x="385" y="658"/>
                    <a:pt x="385" y="658"/>
                  </a:cubicBezTo>
                  <a:cubicBezTo>
                    <a:pt x="383" y="659"/>
                    <a:pt x="382" y="660"/>
                    <a:pt x="380" y="661"/>
                  </a:cubicBezTo>
                  <a:cubicBezTo>
                    <a:pt x="380" y="661"/>
                    <a:pt x="379" y="661"/>
                    <a:pt x="379" y="662"/>
                  </a:cubicBezTo>
                  <a:cubicBezTo>
                    <a:pt x="374" y="665"/>
                    <a:pt x="369" y="668"/>
                    <a:pt x="364" y="670"/>
                  </a:cubicBezTo>
                  <a:cubicBezTo>
                    <a:pt x="364" y="671"/>
                    <a:pt x="364" y="671"/>
                    <a:pt x="363" y="671"/>
                  </a:cubicBezTo>
                  <a:cubicBezTo>
                    <a:pt x="362" y="672"/>
                    <a:pt x="360" y="672"/>
                    <a:pt x="358" y="673"/>
                  </a:cubicBezTo>
                  <a:cubicBezTo>
                    <a:pt x="358" y="673"/>
                    <a:pt x="358" y="674"/>
                    <a:pt x="357" y="674"/>
                  </a:cubicBezTo>
                  <a:cubicBezTo>
                    <a:pt x="356" y="675"/>
                    <a:pt x="354" y="675"/>
                    <a:pt x="352" y="676"/>
                  </a:cubicBezTo>
                  <a:cubicBezTo>
                    <a:pt x="343" y="680"/>
                    <a:pt x="333" y="683"/>
                    <a:pt x="323" y="685"/>
                  </a:cubicBezTo>
                  <a:cubicBezTo>
                    <a:pt x="321" y="686"/>
                    <a:pt x="318" y="686"/>
                    <a:pt x="316" y="687"/>
                  </a:cubicBezTo>
                  <a:cubicBezTo>
                    <a:pt x="315" y="687"/>
                    <a:pt x="314" y="687"/>
                    <a:pt x="313" y="687"/>
                  </a:cubicBezTo>
                  <a:cubicBezTo>
                    <a:pt x="312" y="687"/>
                    <a:pt x="310" y="688"/>
                    <a:pt x="308" y="688"/>
                  </a:cubicBezTo>
                  <a:cubicBezTo>
                    <a:pt x="307" y="688"/>
                    <a:pt x="307" y="688"/>
                    <a:pt x="306" y="688"/>
                  </a:cubicBezTo>
                  <a:cubicBezTo>
                    <a:pt x="304" y="688"/>
                    <a:pt x="301" y="689"/>
                    <a:pt x="299" y="689"/>
                  </a:cubicBezTo>
                  <a:cubicBezTo>
                    <a:pt x="299" y="689"/>
                    <a:pt x="299" y="689"/>
                    <a:pt x="298" y="689"/>
                  </a:cubicBezTo>
                  <a:cubicBezTo>
                    <a:pt x="296" y="689"/>
                    <a:pt x="293" y="689"/>
                    <a:pt x="291" y="689"/>
                  </a:cubicBezTo>
                  <a:cubicBezTo>
                    <a:pt x="290" y="689"/>
                    <a:pt x="289" y="689"/>
                    <a:pt x="289" y="689"/>
                  </a:cubicBezTo>
                  <a:cubicBezTo>
                    <a:pt x="287" y="689"/>
                    <a:pt x="285" y="689"/>
                    <a:pt x="283" y="689"/>
                  </a:cubicBezTo>
                  <a:cubicBezTo>
                    <a:pt x="282" y="689"/>
                    <a:pt x="281" y="689"/>
                    <a:pt x="281" y="689"/>
                  </a:cubicBezTo>
                  <a:cubicBezTo>
                    <a:pt x="278" y="689"/>
                    <a:pt x="276" y="689"/>
                    <a:pt x="273" y="689"/>
                  </a:cubicBezTo>
                  <a:cubicBezTo>
                    <a:pt x="270" y="688"/>
                    <a:pt x="268" y="688"/>
                    <a:pt x="265" y="688"/>
                  </a:cubicBezTo>
                  <a:cubicBezTo>
                    <a:pt x="265" y="688"/>
                    <a:pt x="264" y="687"/>
                    <a:pt x="263" y="687"/>
                  </a:cubicBezTo>
                  <a:cubicBezTo>
                    <a:pt x="261" y="687"/>
                    <a:pt x="259" y="687"/>
                    <a:pt x="257" y="686"/>
                  </a:cubicBezTo>
                  <a:cubicBezTo>
                    <a:pt x="257" y="686"/>
                    <a:pt x="256" y="686"/>
                    <a:pt x="255" y="686"/>
                  </a:cubicBezTo>
                  <a:cubicBezTo>
                    <a:pt x="253" y="686"/>
                    <a:pt x="250" y="685"/>
                    <a:pt x="248" y="684"/>
                  </a:cubicBezTo>
                  <a:cubicBezTo>
                    <a:pt x="248" y="684"/>
                    <a:pt x="247" y="684"/>
                    <a:pt x="247" y="684"/>
                  </a:cubicBezTo>
                  <a:cubicBezTo>
                    <a:pt x="245" y="684"/>
                    <a:pt x="243" y="683"/>
                    <a:pt x="241" y="683"/>
                  </a:cubicBezTo>
                  <a:cubicBezTo>
                    <a:pt x="240" y="682"/>
                    <a:pt x="239" y="682"/>
                    <a:pt x="238" y="682"/>
                  </a:cubicBezTo>
                  <a:cubicBezTo>
                    <a:pt x="237" y="681"/>
                    <a:pt x="235" y="681"/>
                    <a:pt x="233" y="680"/>
                  </a:cubicBezTo>
                  <a:cubicBezTo>
                    <a:pt x="233" y="680"/>
                    <a:pt x="232" y="680"/>
                    <a:pt x="231" y="679"/>
                  </a:cubicBezTo>
                  <a:cubicBezTo>
                    <a:pt x="229" y="679"/>
                    <a:pt x="226" y="678"/>
                    <a:pt x="224" y="677"/>
                  </a:cubicBezTo>
                  <a:cubicBezTo>
                    <a:pt x="215" y="673"/>
                    <a:pt x="206" y="668"/>
                    <a:pt x="197" y="663"/>
                  </a:cubicBezTo>
                  <a:cubicBezTo>
                    <a:pt x="196" y="662"/>
                    <a:pt x="194" y="661"/>
                    <a:pt x="192" y="660"/>
                  </a:cubicBezTo>
                  <a:cubicBezTo>
                    <a:pt x="192" y="659"/>
                    <a:pt x="192" y="659"/>
                    <a:pt x="191" y="659"/>
                  </a:cubicBezTo>
                  <a:cubicBezTo>
                    <a:pt x="190" y="658"/>
                    <a:pt x="188" y="657"/>
                    <a:pt x="187" y="656"/>
                  </a:cubicBezTo>
                  <a:cubicBezTo>
                    <a:pt x="187" y="655"/>
                    <a:pt x="187" y="655"/>
                    <a:pt x="186" y="655"/>
                  </a:cubicBezTo>
                  <a:cubicBezTo>
                    <a:pt x="182" y="652"/>
                    <a:pt x="177" y="648"/>
                    <a:pt x="173" y="644"/>
                  </a:cubicBezTo>
                  <a:cubicBezTo>
                    <a:pt x="173" y="644"/>
                    <a:pt x="172" y="643"/>
                    <a:pt x="172" y="643"/>
                  </a:cubicBezTo>
                  <a:cubicBezTo>
                    <a:pt x="171" y="642"/>
                    <a:pt x="170" y="641"/>
                    <a:pt x="168" y="639"/>
                  </a:cubicBezTo>
                  <a:cubicBezTo>
                    <a:pt x="168" y="639"/>
                    <a:pt x="168" y="639"/>
                    <a:pt x="167" y="638"/>
                  </a:cubicBezTo>
                  <a:cubicBezTo>
                    <a:pt x="162" y="633"/>
                    <a:pt x="157" y="627"/>
                    <a:pt x="152" y="620"/>
                  </a:cubicBezTo>
                  <a:cubicBezTo>
                    <a:pt x="152" y="620"/>
                    <a:pt x="152" y="620"/>
                    <a:pt x="151" y="619"/>
                  </a:cubicBezTo>
                  <a:cubicBezTo>
                    <a:pt x="150" y="618"/>
                    <a:pt x="149" y="616"/>
                    <a:pt x="148" y="615"/>
                  </a:cubicBezTo>
                  <a:cubicBezTo>
                    <a:pt x="148" y="615"/>
                    <a:pt x="148" y="614"/>
                    <a:pt x="148" y="614"/>
                  </a:cubicBezTo>
                  <a:cubicBezTo>
                    <a:pt x="145" y="609"/>
                    <a:pt x="142" y="604"/>
                    <a:pt x="139" y="599"/>
                  </a:cubicBezTo>
                  <a:cubicBezTo>
                    <a:pt x="139" y="599"/>
                    <a:pt x="139" y="598"/>
                    <a:pt x="139" y="598"/>
                  </a:cubicBezTo>
                  <a:cubicBezTo>
                    <a:pt x="138" y="597"/>
                    <a:pt x="137" y="595"/>
                    <a:pt x="136" y="593"/>
                  </a:cubicBezTo>
                  <a:cubicBezTo>
                    <a:pt x="136" y="593"/>
                    <a:pt x="136" y="592"/>
                    <a:pt x="136" y="592"/>
                  </a:cubicBezTo>
                  <a:cubicBezTo>
                    <a:pt x="135" y="590"/>
                    <a:pt x="134" y="589"/>
                    <a:pt x="133" y="587"/>
                  </a:cubicBezTo>
                  <a:cubicBezTo>
                    <a:pt x="129" y="575"/>
                    <a:pt x="125" y="563"/>
                    <a:pt x="123" y="551"/>
                  </a:cubicBezTo>
                  <a:cubicBezTo>
                    <a:pt x="123" y="550"/>
                    <a:pt x="122" y="549"/>
                    <a:pt x="122" y="548"/>
                  </a:cubicBezTo>
                  <a:cubicBezTo>
                    <a:pt x="122" y="547"/>
                    <a:pt x="122" y="545"/>
                    <a:pt x="122" y="543"/>
                  </a:cubicBezTo>
                  <a:cubicBezTo>
                    <a:pt x="122" y="542"/>
                    <a:pt x="121" y="541"/>
                    <a:pt x="121" y="541"/>
                  </a:cubicBezTo>
                  <a:cubicBezTo>
                    <a:pt x="121" y="538"/>
                    <a:pt x="121" y="536"/>
                    <a:pt x="121" y="534"/>
                  </a:cubicBezTo>
                  <a:cubicBezTo>
                    <a:pt x="121" y="534"/>
                    <a:pt x="121" y="533"/>
                    <a:pt x="121" y="533"/>
                  </a:cubicBezTo>
                  <a:cubicBezTo>
                    <a:pt x="120" y="531"/>
                    <a:pt x="120" y="528"/>
                    <a:pt x="120" y="526"/>
                  </a:cubicBezTo>
                  <a:cubicBezTo>
                    <a:pt x="120" y="525"/>
                    <a:pt x="120" y="524"/>
                    <a:pt x="120" y="523"/>
                  </a:cubicBezTo>
                  <a:cubicBezTo>
                    <a:pt x="120" y="522"/>
                    <a:pt x="120" y="520"/>
                    <a:pt x="120" y="518"/>
                  </a:cubicBezTo>
                  <a:cubicBezTo>
                    <a:pt x="120" y="517"/>
                    <a:pt x="120" y="516"/>
                    <a:pt x="120" y="515"/>
                  </a:cubicBezTo>
                  <a:cubicBezTo>
                    <a:pt x="121" y="513"/>
                    <a:pt x="121" y="510"/>
                    <a:pt x="121" y="508"/>
                  </a:cubicBezTo>
                  <a:cubicBezTo>
                    <a:pt x="121" y="505"/>
                    <a:pt x="121" y="503"/>
                    <a:pt x="122" y="500"/>
                  </a:cubicBezTo>
                  <a:cubicBezTo>
                    <a:pt x="122" y="499"/>
                    <a:pt x="122" y="499"/>
                    <a:pt x="122" y="498"/>
                  </a:cubicBezTo>
                  <a:cubicBezTo>
                    <a:pt x="122" y="496"/>
                    <a:pt x="123" y="494"/>
                    <a:pt x="123" y="492"/>
                  </a:cubicBezTo>
                  <a:cubicBezTo>
                    <a:pt x="123" y="492"/>
                    <a:pt x="123" y="491"/>
                    <a:pt x="123" y="490"/>
                  </a:cubicBezTo>
                  <a:cubicBezTo>
                    <a:pt x="124" y="488"/>
                    <a:pt x="124" y="485"/>
                    <a:pt x="125" y="483"/>
                  </a:cubicBezTo>
                  <a:cubicBezTo>
                    <a:pt x="125" y="482"/>
                    <a:pt x="125" y="482"/>
                    <a:pt x="125" y="482"/>
                  </a:cubicBezTo>
                  <a:cubicBezTo>
                    <a:pt x="126" y="480"/>
                    <a:pt x="126" y="478"/>
                    <a:pt x="127" y="475"/>
                  </a:cubicBezTo>
                  <a:cubicBezTo>
                    <a:pt x="127" y="475"/>
                    <a:pt x="127" y="474"/>
                    <a:pt x="128" y="473"/>
                  </a:cubicBezTo>
                  <a:cubicBezTo>
                    <a:pt x="128" y="471"/>
                    <a:pt x="129" y="470"/>
                    <a:pt x="129" y="468"/>
                  </a:cubicBezTo>
                  <a:cubicBezTo>
                    <a:pt x="130" y="467"/>
                    <a:pt x="130" y="467"/>
                    <a:pt x="130" y="466"/>
                  </a:cubicBezTo>
                  <a:cubicBezTo>
                    <a:pt x="131" y="464"/>
                    <a:pt x="132" y="461"/>
                    <a:pt x="133" y="459"/>
                  </a:cubicBezTo>
                  <a:cubicBezTo>
                    <a:pt x="133" y="459"/>
                    <a:pt x="133" y="459"/>
                    <a:pt x="133" y="459"/>
                  </a:cubicBezTo>
                  <a:cubicBezTo>
                    <a:pt x="136" y="450"/>
                    <a:pt x="141" y="440"/>
                    <a:pt x="147" y="432"/>
                  </a:cubicBezTo>
                  <a:cubicBezTo>
                    <a:pt x="148" y="430"/>
                    <a:pt x="149" y="429"/>
                    <a:pt x="150" y="427"/>
                  </a:cubicBezTo>
                  <a:cubicBezTo>
                    <a:pt x="150" y="427"/>
                    <a:pt x="150" y="426"/>
                    <a:pt x="151" y="426"/>
                  </a:cubicBezTo>
                  <a:cubicBezTo>
                    <a:pt x="152" y="425"/>
                    <a:pt x="153" y="423"/>
                    <a:pt x="154" y="422"/>
                  </a:cubicBezTo>
                  <a:cubicBezTo>
                    <a:pt x="154" y="422"/>
                    <a:pt x="154" y="421"/>
                    <a:pt x="154" y="421"/>
                  </a:cubicBezTo>
                  <a:cubicBezTo>
                    <a:pt x="158" y="416"/>
                    <a:pt x="162" y="412"/>
                    <a:pt x="166" y="408"/>
                  </a:cubicBezTo>
                  <a:cubicBezTo>
                    <a:pt x="166" y="407"/>
                    <a:pt x="166" y="407"/>
                    <a:pt x="166" y="407"/>
                  </a:cubicBezTo>
                  <a:cubicBezTo>
                    <a:pt x="168" y="406"/>
                    <a:pt x="169" y="404"/>
                    <a:pt x="170" y="403"/>
                  </a:cubicBezTo>
                  <a:cubicBezTo>
                    <a:pt x="170" y="403"/>
                    <a:pt x="171" y="403"/>
                    <a:pt x="171" y="402"/>
                  </a:cubicBezTo>
                  <a:cubicBezTo>
                    <a:pt x="177" y="397"/>
                    <a:pt x="183" y="392"/>
                    <a:pt x="189" y="387"/>
                  </a:cubicBezTo>
                  <a:cubicBezTo>
                    <a:pt x="189" y="387"/>
                    <a:pt x="190" y="387"/>
                    <a:pt x="190" y="386"/>
                  </a:cubicBezTo>
                  <a:cubicBezTo>
                    <a:pt x="192" y="385"/>
                    <a:pt x="193" y="384"/>
                    <a:pt x="195" y="383"/>
                  </a:cubicBezTo>
                  <a:cubicBezTo>
                    <a:pt x="195" y="383"/>
                    <a:pt x="195" y="383"/>
                    <a:pt x="195" y="383"/>
                  </a:cubicBezTo>
                  <a:cubicBezTo>
                    <a:pt x="200" y="379"/>
                    <a:pt x="205" y="377"/>
                    <a:pt x="211" y="374"/>
                  </a:cubicBezTo>
                  <a:cubicBezTo>
                    <a:pt x="211" y="374"/>
                    <a:pt x="211" y="374"/>
                    <a:pt x="211" y="373"/>
                  </a:cubicBezTo>
                  <a:cubicBezTo>
                    <a:pt x="213" y="373"/>
                    <a:pt x="215" y="372"/>
                    <a:pt x="216" y="371"/>
                  </a:cubicBezTo>
                  <a:cubicBezTo>
                    <a:pt x="217" y="371"/>
                    <a:pt x="217" y="371"/>
                    <a:pt x="217" y="371"/>
                  </a:cubicBezTo>
                  <a:cubicBezTo>
                    <a:pt x="219" y="370"/>
                    <a:pt x="221" y="369"/>
                    <a:pt x="223" y="368"/>
                  </a:cubicBezTo>
                  <a:cubicBezTo>
                    <a:pt x="232" y="364"/>
                    <a:pt x="242" y="361"/>
                    <a:pt x="252" y="359"/>
                  </a:cubicBezTo>
                  <a:cubicBezTo>
                    <a:pt x="254" y="358"/>
                    <a:pt x="256" y="358"/>
                    <a:pt x="259" y="358"/>
                  </a:cubicBezTo>
                  <a:cubicBezTo>
                    <a:pt x="260" y="357"/>
                    <a:pt x="260" y="357"/>
                    <a:pt x="261" y="357"/>
                  </a:cubicBezTo>
                  <a:cubicBezTo>
                    <a:pt x="263" y="357"/>
                    <a:pt x="265" y="357"/>
                    <a:pt x="266" y="356"/>
                  </a:cubicBezTo>
                  <a:cubicBezTo>
                    <a:pt x="267" y="356"/>
                    <a:pt x="268" y="356"/>
                    <a:pt x="269" y="356"/>
                  </a:cubicBezTo>
                  <a:cubicBezTo>
                    <a:pt x="271" y="356"/>
                    <a:pt x="273" y="356"/>
                    <a:pt x="276" y="356"/>
                  </a:cubicBezTo>
                  <a:cubicBezTo>
                    <a:pt x="276" y="355"/>
                    <a:pt x="276" y="355"/>
                    <a:pt x="276" y="355"/>
                  </a:cubicBezTo>
                  <a:cubicBezTo>
                    <a:pt x="279" y="355"/>
                    <a:pt x="281" y="355"/>
                    <a:pt x="284" y="355"/>
                  </a:cubicBezTo>
                  <a:cubicBezTo>
                    <a:pt x="285" y="355"/>
                    <a:pt x="285" y="355"/>
                    <a:pt x="286" y="355"/>
                  </a:cubicBezTo>
                  <a:cubicBezTo>
                    <a:pt x="288" y="355"/>
                    <a:pt x="290" y="355"/>
                    <a:pt x="292" y="355"/>
                  </a:cubicBezTo>
                  <a:cubicBezTo>
                    <a:pt x="292" y="355"/>
                    <a:pt x="293" y="355"/>
                    <a:pt x="294" y="355"/>
                  </a:cubicBezTo>
                  <a:cubicBezTo>
                    <a:pt x="297" y="355"/>
                    <a:pt x="299" y="356"/>
                    <a:pt x="302" y="356"/>
                  </a:cubicBezTo>
                  <a:cubicBezTo>
                    <a:pt x="304" y="356"/>
                    <a:pt x="307" y="356"/>
                    <a:pt x="309" y="357"/>
                  </a:cubicBezTo>
                  <a:cubicBezTo>
                    <a:pt x="310" y="357"/>
                    <a:pt x="311" y="357"/>
                    <a:pt x="312" y="357"/>
                  </a:cubicBezTo>
                  <a:cubicBezTo>
                    <a:pt x="314" y="357"/>
                    <a:pt x="315" y="357"/>
                    <a:pt x="317" y="358"/>
                  </a:cubicBezTo>
                  <a:cubicBezTo>
                    <a:pt x="318" y="358"/>
                    <a:pt x="319" y="358"/>
                    <a:pt x="319" y="358"/>
                  </a:cubicBezTo>
                  <a:cubicBezTo>
                    <a:pt x="322" y="359"/>
                    <a:pt x="324" y="359"/>
                    <a:pt x="327" y="360"/>
                  </a:cubicBezTo>
                  <a:cubicBezTo>
                    <a:pt x="327" y="360"/>
                    <a:pt x="327" y="360"/>
                    <a:pt x="328" y="360"/>
                  </a:cubicBezTo>
                  <a:cubicBezTo>
                    <a:pt x="330" y="361"/>
                    <a:pt x="332" y="361"/>
                    <a:pt x="334" y="362"/>
                  </a:cubicBezTo>
                  <a:cubicBezTo>
                    <a:pt x="335" y="362"/>
                    <a:pt x="336" y="362"/>
                    <a:pt x="336" y="363"/>
                  </a:cubicBezTo>
                  <a:cubicBezTo>
                    <a:pt x="338" y="363"/>
                    <a:pt x="340" y="363"/>
                    <a:pt x="341" y="364"/>
                  </a:cubicBezTo>
                  <a:cubicBezTo>
                    <a:pt x="342" y="364"/>
                    <a:pt x="343" y="365"/>
                    <a:pt x="344" y="365"/>
                  </a:cubicBezTo>
                  <a:cubicBezTo>
                    <a:pt x="346" y="366"/>
                    <a:pt x="348" y="367"/>
                    <a:pt x="350" y="367"/>
                  </a:cubicBezTo>
                  <a:cubicBezTo>
                    <a:pt x="360" y="371"/>
                    <a:pt x="369" y="376"/>
                    <a:pt x="378" y="382"/>
                  </a:cubicBezTo>
                  <a:cubicBezTo>
                    <a:pt x="379" y="383"/>
                    <a:pt x="381" y="384"/>
                    <a:pt x="382" y="385"/>
                  </a:cubicBezTo>
                  <a:cubicBezTo>
                    <a:pt x="383" y="385"/>
                    <a:pt x="383" y="385"/>
                    <a:pt x="383" y="385"/>
                  </a:cubicBezTo>
                  <a:cubicBezTo>
                    <a:pt x="385" y="387"/>
                    <a:pt x="386" y="388"/>
                    <a:pt x="388" y="389"/>
                  </a:cubicBezTo>
                  <a:cubicBezTo>
                    <a:pt x="388" y="389"/>
                    <a:pt x="388" y="389"/>
                    <a:pt x="388" y="389"/>
                  </a:cubicBezTo>
                  <a:cubicBezTo>
                    <a:pt x="393" y="393"/>
                    <a:pt x="398" y="397"/>
                    <a:pt x="402" y="401"/>
                  </a:cubicBezTo>
                  <a:cubicBezTo>
                    <a:pt x="402" y="401"/>
                    <a:pt x="402" y="401"/>
                    <a:pt x="402" y="401"/>
                  </a:cubicBezTo>
                  <a:cubicBezTo>
                    <a:pt x="404" y="402"/>
                    <a:pt x="405" y="404"/>
                    <a:pt x="406" y="405"/>
                  </a:cubicBezTo>
                  <a:cubicBezTo>
                    <a:pt x="407" y="405"/>
                    <a:pt x="407" y="406"/>
                    <a:pt x="407" y="406"/>
                  </a:cubicBezTo>
                  <a:cubicBezTo>
                    <a:pt x="413" y="412"/>
                    <a:pt x="418" y="418"/>
                    <a:pt x="422" y="424"/>
                  </a:cubicBezTo>
                  <a:cubicBezTo>
                    <a:pt x="423" y="424"/>
                    <a:pt x="423" y="425"/>
                    <a:pt x="423" y="425"/>
                  </a:cubicBezTo>
                  <a:cubicBezTo>
                    <a:pt x="424" y="426"/>
                    <a:pt x="425" y="428"/>
                    <a:pt x="426" y="429"/>
                  </a:cubicBezTo>
                  <a:cubicBezTo>
                    <a:pt x="426" y="430"/>
                    <a:pt x="427" y="430"/>
                    <a:pt x="427" y="430"/>
                  </a:cubicBezTo>
                  <a:cubicBezTo>
                    <a:pt x="430" y="435"/>
                    <a:pt x="433" y="440"/>
                    <a:pt x="436" y="445"/>
                  </a:cubicBezTo>
                  <a:cubicBezTo>
                    <a:pt x="436" y="446"/>
                    <a:pt x="436" y="446"/>
                    <a:pt x="436" y="446"/>
                  </a:cubicBezTo>
                  <a:cubicBezTo>
                    <a:pt x="437" y="448"/>
                    <a:pt x="438" y="449"/>
                    <a:pt x="438" y="451"/>
                  </a:cubicBezTo>
                  <a:cubicBezTo>
                    <a:pt x="439" y="451"/>
                    <a:pt x="439" y="452"/>
                    <a:pt x="439" y="452"/>
                  </a:cubicBezTo>
                  <a:cubicBezTo>
                    <a:pt x="440" y="454"/>
                    <a:pt x="441" y="456"/>
                    <a:pt x="441" y="457"/>
                  </a:cubicBezTo>
                  <a:cubicBezTo>
                    <a:pt x="445" y="467"/>
                    <a:pt x="448" y="476"/>
                    <a:pt x="451" y="487"/>
                  </a:cubicBezTo>
                  <a:cubicBezTo>
                    <a:pt x="451" y="489"/>
                    <a:pt x="452" y="491"/>
                    <a:pt x="452" y="494"/>
                  </a:cubicBezTo>
                  <a:cubicBezTo>
                    <a:pt x="452" y="494"/>
                    <a:pt x="452" y="495"/>
                    <a:pt x="452" y="496"/>
                  </a:cubicBezTo>
                  <a:cubicBezTo>
                    <a:pt x="453" y="498"/>
                    <a:pt x="453" y="499"/>
                    <a:pt x="453" y="501"/>
                  </a:cubicBezTo>
                  <a:cubicBezTo>
                    <a:pt x="453" y="502"/>
                    <a:pt x="453" y="503"/>
                    <a:pt x="453" y="504"/>
                  </a:cubicBezTo>
                  <a:cubicBezTo>
                    <a:pt x="454" y="506"/>
                    <a:pt x="454" y="508"/>
                    <a:pt x="454" y="510"/>
                  </a:cubicBezTo>
                  <a:cubicBezTo>
                    <a:pt x="454" y="511"/>
                    <a:pt x="454" y="511"/>
                    <a:pt x="454" y="511"/>
                  </a:cubicBezTo>
                  <a:cubicBezTo>
                    <a:pt x="454" y="514"/>
                    <a:pt x="454" y="516"/>
                    <a:pt x="454" y="519"/>
                  </a:cubicBezTo>
                  <a:lnTo>
                    <a:pt x="454" y="521"/>
                  </a:lnTo>
                  <a:cubicBezTo>
                    <a:pt x="454" y="523"/>
                    <a:pt x="454" y="525"/>
                    <a:pt x="454" y="527"/>
                  </a:cubicBezTo>
                  <a:cubicBezTo>
                    <a:pt x="454" y="527"/>
                    <a:pt x="454" y="528"/>
                    <a:pt x="454" y="529"/>
                  </a:cubicBezTo>
                  <a:cubicBezTo>
                    <a:pt x="454" y="531"/>
                    <a:pt x="454" y="534"/>
                    <a:pt x="454" y="537"/>
                  </a:cubicBezTo>
                  <a:cubicBezTo>
                    <a:pt x="454" y="539"/>
                    <a:pt x="453" y="542"/>
                    <a:pt x="453" y="544"/>
                  </a:cubicBezTo>
                  <a:close/>
                  <a:moveTo>
                    <a:pt x="566" y="596"/>
                  </a:moveTo>
                  <a:lnTo>
                    <a:pt x="575" y="497"/>
                  </a:lnTo>
                  <a:lnTo>
                    <a:pt x="518" y="492"/>
                  </a:lnTo>
                  <a:cubicBezTo>
                    <a:pt x="514" y="464"/>
                    <a:pt x="506" y="438"/>
                    <a:pt x="493" y="414"/>
                  </a:cubicBezTo>
                  <a:lnTo>
                    <a:pt x="537" y="377"/>
                  </a:lnTo>
                  <a:lnTo>
                    <a:pt x="473" y="301"/>
                  </a:lnTo>
                  <a:lnTo>
                    <a:pt x="429" y="338"/>
                  </a:lnTo>
                  <a:cubicBezTo>
                    <a:pt x="408" y="321"/>
                    <a:pt x="383" y="308"/>
                    <a:pt x="356" y="300"/>
                  </a:cubicBezTo>
                  <a:lnTo>
                    <a:pt x="361" y="243"/>
                  </a:lnTo>
                  <a:lnTo>
                    <a:pt x="262" y="235"/>
                  </a:lnTo>
                  <a:lnTo>
                    <a:pt x="258" y="291"/>
                  </a:lnTo>
                  <a:cubicBezTo>
                    <a:pt x="230" y="295"/>
                    <a:pt x="203" y="304"/>
                    <a:pt x="179" y="316"/>
                  </a:cubicBezTo>
                  <a:lnTo>
                    <a:pt x="142" y="273"/>
                  </a:lnTo>
                  <a:lnTo>
                    <a:pt x="66" y="336"/>
                  </a:lnTo>
                  <a:lnTo>
                    <a:pt x="103" y="380"/>
                  </a:lnTo>
                  <a:cubicBezTo>
                    <a:pt x="87" y="402"/>
                    <a:pt x="73" y="426"/>
                    <a:pt x="65" y="453"/>
                  </a:cubicBezTo>
                  <a:lnTo>
                    <a:pt x="8" y="448"/>
                  </a:lnTo>
                  <a:lnTo>
                    <a:pt x="0" y="547"/>
                  </a:lnTo>
                  <a:lnTo>
                    <a:pt x="57" y="552"/>
                  </a:lnTo>
                  <a:cubicBezTo>
                    <a:pt x="60" y="580"/>
                    <a:pt x="69" y="606"/>
                    <a:pt x="82" y="631"/>
                  </a:cubicBezTo>
                  <a:lnTo>
                    <a:pt x="38" y="667"/>
                  </a:lnTo>
                  <a:lnTo>
                    <a:pt x="102" y="743"/>
                  </a:lnTo>
                  <a:lnTo>
                    <a:pt x="145" y="706"/>
                  </a:lnTo>
                  <a:cubicBezTo>
                    <a:pt x="167" y="723"/>
                    <a:pt x="192" y="736"/>
                    <a:pt x="219" y="744"/>
                  </a:cubicBezTo>
                  <a:lnTo>
                    <a:pt x="214" y="801"/>
                  </a:lnTo>
                  <a:lnTo>
                    <a:pt x="312" y="810"/>
                  </a:lnTo>
                  <a:lnTo>
                    <a:pt x="317" y="753"/>
                  </a:lnTo>
                  <a:cubicBezTo>
                    <a:pt x="345" y="749"/>
                    <a:pt x="372" y="741"/>
                    <a:pt x="396" y="728"/>
                  </a:cubicBezTo>
                  <a:lnTo>
                    <a:pt x="432" y="772"/>
                  </a:lnTo>
                  <a:lnTo>
                    <a:pt x="508" y="708"/>
                  </a:lnTo>
                  <a:lnTo>
                    <a:pt x="471" y="664"/>
                  </a:lnTo>
                  <a:cubicBezTo>
                    <a:pt x="488" y="643"/>
                    <a:pt x="501" y="618"/>
                    <a:pt x="509" y="591"/>
                  </a:cubicBezTo>
                  <a:lnTo>
                    <a:pt x="566" y="596"/>
                  </a:lnTo>
                  <a:close/>
                  <a:moveTo>
                    <a:pt x="863" y="462"/>
                  </a:moveTo>
                  <a:cubicBezTo>
                    <a:pt x="863" y="462"/>
                    <a:pt x="862" y="463"/>
                    <a:pt x="862" y="463"/>
                  </a:cubicBezTo>
                  <a:cubicBezTo>
                    <a:pt x="862" y="465"/>
                    <a:pt x="862" y="466"/>
                    <a:pt x="862" y="467"/>
                  </a:cubicBezTo>
                  <a:cubicBezTo>
                    <a:pt x="862" y="468"/>
                    <a:pt x="862" y="468"/>
                    <a:pt x="861" y="469"/>
                  </a:cubicBezTo>
                  <a:cubicBezTo>
                    <a:pt x="861" y="470"/>
                    <a:pt x="861" y="472"/>
                    <a:pt x="860" y="474"/>
                  </a:cubicBezTo>
                  <a:cubicBezTo>
                    <a:pt x="860" y="474"/>
                    <a:pt x="860" y="474"/>
                    <a:pt x="860" y="474"/>
                  </a:cubicBezTo>
                  <a:cubicBezTo>
                    <a:pt x="860" y="476"/>
                    <a:pt x="859" y="477"/>
                    <a:pt x="859" y="479"/>
                  </a:cubicBezTo>
                  <a:cubicBezTo>
                    <a:pt x="859" y="479"/>
                    <a:pt x="859" y="480"/>
                    <a:pt x="858" y="481"/>
                  </a:cubicBezTo>
                  <a:cubicBezTo>
                    <a:pt x="858" y="482"/>
                    <a:pt x="858" y="483"/>
                    <a:pt x="857" y="484"/>
                  </a:cubicBezTo>
                  <a:cubicBezTo>
                    <a:pt x="857" y="485"/>
                    <a:pt x="857" y="485"/>
                    <a:pt x="857" y="486"/>
                  </a:cubicBezTo>
                  <a:cubicBezTo>
                    <a:pt x="854" y="494"/>
                    <a:pt x="850" y="502"/>
                    <a:pt x="845" y="510"/>
                  </a:cubicBezTo>
                  <a:cubicBezTo>
                    <a:pt x="844" y="511"/>
                    <a:pt x="844" y="512"/>
                    <a:pt x="843" y="513"/>
                  </a:cubicBezTo>
                  <a:cubicBezTo>
                    <a:pt x="843" y="513"/>
                    <a:pt x="842" y="513"/>
                    <a:pt x="842" y="513"/>
                  </a:cubicBezTo>
                  <a:cubicBezTo>
                    <a:pt x="842" y="515"/>
                    <a:pt x="841" y="516"/>
                    <a:pt x="840" y="517"/>
                  </a:cubicBezTo>
                  <a:cubicBezTo>
                    <a:pt x="840" y="517"/>
                    <a:pt x="840" y="517"/>
                    <a:pt x="840" y="517"/>
                  </a:cubicBezTo>
                  <a:cubicBezTo>
                    <a:pt x="837" y="520"/>
                    <a:pt x="835" y="524"/>
                    <a:pt x="832" y="527"/>
                  </a:cubicBezTo>
                  <a:cubicBezTo>
                    <a:pt x="832" y="527"/>
                    <a:pt x="831" y="527"/>
                    <a:pt x="831" y="527"/>
                  </a:cubicBezTo>
                  <a:cubicBezTo>
                    <a:pt x="830" y="528"/>
                    <a:pt x="829" y="529"/>
                    <a:pt x="829" y="530"/>
                  </a:cubicBezTo>
                  <a:cubicBezTo>
                    <a:pt x="828" y="530"/>
                    <a:pt x="828" y="530"/>
                    <a:pt x="828" y="530"/>
                  </a:cubicBezTo>
                  <a:cubicBezTo>
                    <a:pt x="824" y="534"/>
                    <a:pt x="820" y="538"/>
                    <a:pt x="815" y="541"/>
                  </a:cubicBezTo>
                  <a:cubicBezTo>
                    <a:pt x="815" y="541"/>
                    <a:pt x="815" y="541"/>
                    <a:pt x="815" y="541"/>
                  </a:cubicBezTo>
                  <a:cubicBezTo>
                    <a:pt x="814" y="542"/>
                    <a:pt x="812" y="543"/>
                    <a:pt x="811" y="544"/>
                  </a:cubicBezTo>
                  <a:cubicBezTo>
                    <a:pt x="811" y="544"/>
                    <a:pt x="811" y="544"/>
                    <a:pt x="811" y="544"/>
                  </a:cubicBezTo>
                  <a:cubicBezTo>
                    <a:pt x="807" y="546"/>
                    <a:pt x="804" y="548"/>
                    <a:pt x="800" y="550"/>
                  </a:cubicBezTo>
                  <a:cubicBezTo>
                    <a:pt x="800" y="550"/>
                    <a:pt x="800" y="550"/>
                    <a:pt x="800" y="551"/>
                  </a:cubicBezTo>
                  <a:cubicBezTo>
                    <a:pt x="799" y="551"/>
                    <a:pt x="797" y="552"/>
                    <a:pt x="796" y="552"/>
                  </a:cubicBezTo>
                  <a:cubicBezTo>
                    <a:pt x="796" y="552"/>
                    <a:pt x="796" y="552"/>
                    <a:pt x="795" y="553"/>
                  </a:cubicBezTo>
                  <a:cubicBezTo>
                    <a:pt x="794" y="553"/>
                    <a:pt x="793" y="554"/>
                    <a:pt x="792" y="554"/>
                  </a:cubicBezTo>
                  <a:cubicBezTo>
                    <a:pt x="785" y="557"/>
                    <a:pt x="778" y="559"/>
                    <a:pt x="771" y="561"/>
                  </a:cubicBezTo>
                  <a:cubicBezTo>
                    <a:pt x="770" y="561"/>
                    <a:pt x="768" y="561"/>
                    <a:pt x="766" y="562"/>
                  </a:cubicBezTo>
                  <a:cubicBezTo>
                    <a:pt x="766" y="562"/>
                    <a:pt x="765" y="562"/>
                    <a:pt x="765" y="562"/>
                  </a:cubicBezTo>
                  <a:cubicBezTo>
                    <a:pt x="763" y="562"/>
                    <a:pt x="762" y="562"/>
                    <a:pt x="761" y="562"/>
                  </a:cubicBezTo>
                  <a:cubicBezTo>
                    <a:pt x="760" y="563"/>
                    <a:pt x="760" y="563"/>
                    <a:pt x="759" y="563"/>
                  </a:cubicBezTo>
                  <a:cubicBezTo>
                    <a:pt x="758" y="563"/>
                    <a:pt x="756" y="563"/>
                    <a:pt x="755" y="563"/>
                  </a:cubicBezTo>
                  <a:cubicBezTo>
                    <a:pt x="754" y="563"/>
                    <a:pt x="754" y="563"/>
                    <a:pt x="754" y="563"/>
                  </a:cubicBezTo>
                  <a:cubicBezTo>
                    <a:pt x="752" y="563"/>
                    <a:pt x="751" y="563"/>
                    <a:pt x="749" y="563"/>
                  </a:cubicBezTo>
                  <a:cubicBezTo>
                    <a:pt x="748" y="563"/>
                    <a:pt x="748" y="563"/>
                    <a:pt x="747" y="563"/>
                  </a:cubicBezTo>
                  <a:cubicBezTo>
                    <a:pt x="746" y="563"/>
                    <a:pt x="745" y="563"/>
                    <a:pt x="743" y="563"/>
                  </a:cubicBezTo>
                  <a:cubicBezTo>
                    <a:pt x="743" y="563"/>
                    <a:pt x="742" y="563"/>
                    <a:pt x="742" y="563"/>
                  </a:cubicBezTo>
                  <a:cubicBezTo>
                    <a:pt x="740" y="563"/>
                    <a:pt x="738" y="563"/>
                    <a:pt x="736" y="563"/>
                  </a:cubicBezTo>
                  <a:cubicBezTo>
                    <a:pt x="734" y="563"/>
                    <a:pt x="733" y="563"/>
                    <a:pt x="731" y="562"/>
                  </a:cubicBezTo>
                  <a:cubicBezTo>
                    <a:pt x="730" y="562"/>
                    <a:pt x="730" y="562"/>
                    <a:pt x="729" y="562"/>
                  </a:cubicBezTo>
                  <a:cubicBezTo>
                    <a:pt x="728" y="562"/>
                    <a:pt x="727" y="562"/>
                    <a:pt x="725" y="562"/>
                  </a:cubicBezTo>
                  <a:cubicBezTo>
                    <a:pt x="725" y="561"/>
                    <a:pt x="724" y="561"/>
                    <a:pt x="724" y="561"/>
                  </a:cubicBezTo>
                  <a:cubicBezTo>
                    <a:pt x="722" y="561"/>
                    <a:pt x="720" y="561"/>
                    <a:pt x="719" y="560"/>
                  </a:cubicBezTo>
                  <a:cubicBezTo>
                    <a:pt x="718" y="560"/>
                    <a:pt x="718" y="560"/>
                    <a:pt x="718" y="560"/>
                  </a:cubicBezTo>
                  <a:cubicBezTo>
                    <a:pt x="717" y="560"/>
                    <a:pt x="715" y="559"/>
                    <a:pt x="714" y="559"/>
                  </a:cubicBezTo>
                  <a:cubicBezTo>
                    <a:pt x="713" y="559"/>
                    <a:pt x="712" y="558"/>
                    <a:pt x="712" y="558"/>
                  </a:cubicBezTo>
                  <a:cubicBezTo>
                    <a:pt x="711" y="558"/>
                    <a:pt x="710" y="558"/>
                    <a:pt x="708" y="557"/>
                  </a:cubicBezTo>
                  <a:cubicBezTo>
                    <a:pt x="708" y="557"/>
                    <a:pt x="707" y="557"/>
                    <a:pt x="707" y="557"/>
                  </a:cubicBezTo>
                  <a:cubicBezTo>
                    <a:pt x="705" y="556"/>
                    <a:pt x="704" y="555"/>
                    <a:pt x="702" y="555"/>
                  </a:cubicBezTo>
                  <a:cubicBezTo>
                    <a:pt x="695" y="552"/>
                    <a:pt x="689" y="549"/>
                    <a:pt x="683" y="545"/>
                  </a:cubicBezTo>
                  <a:cubicBezTo>
                    <a:pt x="682" y="544"/>
                    <a:pt x="681" y="543"/>
                    <a:pt x="680" y="543"/>
                  </a:cubicBezTo>
                  <a:cubicBezTo>
                    <a:pt x="679" y="542"/>
                    <a:pt x="679" y="542"/>
                    <a:pt x="679" y="542"/>
                  </a:cubicBezTo>
                  <a:cubicBezTo>
                    <a:pt x="678" y="541"/>
                    <a:pt x="677" y="541"/>
                    <a:pt x="676" y="540"/>
                  </a:cubicBezTo>
                  <a:cubicBezTo>
                    <a:pt x="676" y="540"/>
                    <a:pt x="676" y="540"/>
                    <a:pt x="675" y="539"/>
                  </a:cubicBezTo>
                  <a:cubicBezTo>
                    <a:pt x="672" y="537"/>
                    <a:pt x="669" y="534"/>
                    <a:pt x="666" y="531"/>
                  </a:cubicBezTo>
                  <a:cubicBezTo>
                    <a:pt x="666" y="531"/>
                    <a:pt x="666" y="531"/>
                    <a:pt x="665" y="531"/>
                  </a:cubicBezTo>
                  <a:cubicBezTo>
                    <a:pt x="665" y="530"/>
                    <a:pt x="664" y="529"/>
                    <a:pt x="663" y="528"/>
                  </a:cubicBezTo>
                  <a:cubicBezTo>
                    <a:pt x="663" y="528"/>
                    <a:pt x="662" y="528"/>
                    <a:pt x="662" y="528"/>
                  </a:cubicBezTo>
                  <a:cubicBezTo>
                    <a:pt x="658" y="524"/>
                    <a:pt x="655" y="520"/>
                    <a:pt x="651" y="515"/>
                  </a:cubicBezTo>
                  <a:cubicBezTo>
                    <a:pt x="651" y="515"/>
                    <a:pt x="651" y="515"/>
                    <a:pt x="651" y="514"/>
                  </a:cubicBezTo>
                  <a:cubicBezTo>
                    <a:pt x="650" y="513"/>
                    <a:pt x="649" y="512"/>
                    <a:pt x="649" y="511"/>
                  </a:cubicBezTo>
                  <a:cubicBezTo>
                    <a:pt x="649" y="511"/>
                    <a:pt x="649" y="511"/>
                    <a:pt x="648" y="511"/>
                  </a:cubicBezTo>
                  <a:cubicBezTo>
                    <a:pt x="646" y="507"/>
                    <a:pt x="644" y="504"/>
                    <a:pt x="642" y="500"/>
                  </a:cubicBezTo>
                  <a:cubicBezTo>
                    <a:pt x="642" y="500"/>
                    <a:pt x="642" y="500"/>
                    <a:pt x="642" y="500"/>
                  </a:cubicBezTo>
                  <a:cubicBezTo>
                    <a:pt x="641" y="498"/>
                    <a:pt x="641" y="497"/>
                    <a:pt x="640" y="496"/>
                  </a:cubicBezTo>
                  <a:cubicBezTo>
                    <a:pt x="640" y="496"/>
                    <a:pt x="640" y="495"/>
                    <a:pt x="640" y="495"/>
                  </a:cubicBezTo>
                  <a:cubicBezTo>
                    <a:pt x="639" y="494"/>
                    <a:pt x="639" y="493"/>
                    <a:pt x="638" y="492"/>
                  </a:cubicBezTo>
                  <a:cubicBezTo>
                    <a:pt x="635" y="484"/>
                    <a:pt x="632" y="475"/>
                    <a:pt x="631" y="466"/>
                  </a:cubicBezTo>
                  <a:cubicBezTo>
                    <a:pt x="631" y="466"/>
                    <a:pt x="631" y="465"/>
                    <a:pt x="630" y="464"/>
                  </a:cubicBezTo>
                  <a:cubicBezTo>
                    <a:pt x="630" y="463"/>
                    <a:pt x="630" y="462"/>
                    <a:pt x="630" y="461"/>
                  </a:cubicBezTo>
                  <a:cubicBezTo>
                    <a:pt x="630" y="460"/>
                    <a:pt x="630" y="460"/>
                    <a:pt x="630" y="459"/>
                  </a:cubicBezTo>
                  <a:cubicBezTo>
                    <a:pt x="630" y="458"/>
                    <a:pt x="629" y="456"/>
                    <a:pt x="629" y="454"/>
                  </a:cubicBezTo>
                  <a:cubicBezTo>
                    <a:pt x="629" y="454"/>
                    <a:pt x="629" y="454"/>
                    <a:pt x="629" y="454"/>
                  </a:cubicBezTo>
                  <a:cubicBezTo>
                    <a:pt x="629" y="452"/>
                    <a:pt x="629" y="450"/>
                    <a:pt x="629" y="449"/>
                  </a:cubicBezTo>
                  <a:cubicBezTo>
                    <a:pt x="629" y="448"/>
                    <a:pt x="629" y="448"/>
                    <a:pt x="629" y="447"/>
                  </a:cubicBezTo>
                  <a:cubicBezTo>
                    <a:pt x="629" y="446"/>
                    <a:pt x="629" y="444"/>
                    <a:pt x="629" y="443"/>
                  </a:cubicBezTo>
                  <a:cubicBezTo>
                    <a:pt x="629" y="443"/>
                    <a:pt x="629" y="442"/>
                    <a:pt x="629" y="441"/>
                  </a:cubicBezTo>
                  <a:cubicBezTo>
                    <a:pt x="629" y="440"/>
                    <a:pt x="629" y="438"/>
                    <a:pt x="629" y="436"/>
                  </a:cubicBezTo>
                  <a:cubicBezTo>
                    <a:pt x="630" y="434"/>
                    <a:pt x="630" y="432"/>
                    <a:pt x="630" y="431"/>
                  </a:cubicBezTo>
                  <a:cubicBezTo>
                    <a:pt x="630" y="430"/>
                    <a:pt x="630" y="430"/>
                    <a:pt x="630" y="429"/>
                  </a:cubicBezTo>
                  <a:cubicBezTo>
                    <a:pt x="630" y="428"/>
                    <a:pt x="631" y="426"/>
                    <a:pt x="631" y="425"/>
                  </a:cubicBezTo>
                  <a:cubicBezTo>
                    <a:pt x="631" y="425"/>
                    <a:pt x="631" y="424"/>
                    <a:pt x="631" y="424"/>
                  </a:cubicBezTo>
                  <a:cubicBezTo>
                    <a:pt x="632" y="422"/>
                    <a:pt x="632" y="420"/>
                    <a:pt x="632" y="418"/>
                  </a:cubicBezTo>
                  <a:cubicBezTo>
                    <a:pt x="632" y="418"/>
                    <a:pt x="632" y="418"/>
                    <a:pt x="632" y="418"/>
                  </a:cubicBezTo>
                  <a:cubicBezTo>
                    <a:pt x="633" y="416"/>
                    <a:pt x="633" y="415"/>
                    <a:pt x="634" y="413"/>
                  </a:cubicBezTo>
                  <a:cubicBezTo>
                    <a:pt x="634" y="413"/>
                    <a:pt x="634" y="412"/>
                    <a:pt x="634" y="412"/>
                  </a:cubicBezTo>
                  <a:cubicBezTo>
                    <a:pt x="635" y="410"/>
                    <a:pt x="635" y="409"/>
                    <a:pt x="635" y="408"/>
                  </a:cubicBezTo>
                  <a:cubicBezTo>
                    <a:pt x="635" y="408"/>
                    <a:pt x="636" y="407"/>
                    <a:pt x="636" y="407"/>
                  </a:cubicBezTo>
                  <a:cubicBezTo>
                    <a:pt x="636" y="405"/>
                    <a:pt x="637" y="403"/>
                    <a:pt x="638" y="402"/>
                  </a:cubicBezTo>
                  <a:cubicBezTo>
                    <a:pt x="638" y="402"/>
                    <a:pt x="638" y="402"/>
                    <a:pt x="638" y="402"/>
                  </a:cubicBezTo>
                  <a:cubicBezTo>
                    <a:pt x="640" y="395"/>
                    <a:pt x="644" y="389"/>
                    <a:pt x="648" y="383"/>
                  </a:cubicBezTo>
                  <a:cubicBezTo>
                    <a:pt x="648" y="382"/>
                    <a:pt x="649" y="380"/>
                    <a:pt x="650" y="379"/>
                  </a:cubicBezTo>
                  <a:cubicBezTo>
                    <a:pt x="650" y="379"/>
                    <a:pt x="650" y="379"/>
                    <a:pt x="650" y="379"/>
                  </a:cubicBezTo>
                  <a:cubicBezTo>
                    <a:pt x="651" y="378"/>
                    <a:pt x="652" y="377"/>
                    <a:pt x="653" y="376"/>
                  </a:cubicBezTo>
                  <a:cubicBezTo>
                    <a:pt x="653" y="375"/>
                    <a:pt x="653" y="375"/>
                    <a:pt x="653" y="375"/>
                  </a:cubicBezTo>
                  <a:cubicBezTo>
                    <a:pt x="655" y="372"/>
                    <a:pt x="658" y="369"/>
                    <a:pt x="661" y="366"/>
                  </a:cubicBezTo>
                  <a:cubicBezTo>
                    <a:pt x="661" y="366"/>
                    <a:pt x="661" y="365"/>
                    <a:pt x="661" y="365"/>
                  </a:cubicBezTo>
                  <a:cubicBezTo>
                    <a:pt x="662" y="364"/>
                    <a:pt x="663" y="363"/>
                    <a:pt x="664" y="363"/>
                  </a:cubicBezTo>
                  <a:cubicBezTo>
                    <a:pt x="664" y="362"/>
                    <a:pt x="664" y="362"/>
                    <a:pt x="665" y="362"/>
                  </a:cubicBezTo>
                  <a:cubicBezTo>
                    <a:pt x="669" y="358"/>
                    <a:pt x="673" y="355"/>
                    <a:pt x="677" y="351"/>
                  </a:cubicBezTo>
                  <a:cubicBezTo>
                    <a:pt x="678" y="351"/>
                    <a:pt x="678" y="351"/>
                    <a:pt x="678" y="351"/>
                  </a:cubicBezTo>
                  <a:cubicBezTo>
                    <a:pt x="679" y="350"/>
                    <a:pt x="680" y="349"/>
                    <a:pt x="681" y="349"/>
                  </a:cubicBezTo>
                  <a:cubicBezTo>
                    <a:pt x="681" y="348"/>
                    <a:pt x="682" y="348"/>
                    <a:pt x="682" y="348"/>
                  </a:cubicBezTo>
                  <a:cubicBezTo>
                    <a:pt x="685" y="346"/>
                    <a:pt x="689" y="344"/>
                    <a:pt x="692" y="342"/>
                  </a:cubicBezTo>
                  <a:cubicBezTo>
                    <a:pt x="693" y="342"/>
                    <a:pt x="693" y="342"/>
                    <a:pt x="693" y="342"/>
                  </a:cubicBezTo>
                  <a:cubicBezTo>
                    <a:pt x="694" y="341"/>
                    <a:pt x="695" y="341"/>
                    <a:pt x="696" y="340"/>
                  </a:cubicBezTo>
                  <a:cubicBezTo>
                    <a:pt x="697" y="340"/>
                    <a:pt x="697" y="340"/>
                    <a:pt x="697" y="340"/>
                  </a:cubicBezTo>
                  <a:cubicBezTo>
                    <a:pt x="698" y="339"/>
                    <a:pt x="700" y="339"/>
                    <a:pt x="701" y="338"/>
                  </a:cubicBezTo>
                  <a:cubicBezTo>
                    <a:pt x="707" y="335"/>
                    <a:pt x="714" y="333"/>
                    <a:pt x="721" y="331"/>
                  </a:cubicBezTo>
                  <a:cubicBezTo>
                    <a:pt x="723" y="331"/>
                    <a:pt x="725" y="331"/>
                    <a:pt x="726" y="331"/>
                  </a:cubicBezTo>
                  <a:cubicBezTo>
                    <a:pt x="727" y="330"/>
                    <a:pt x="727" y="330"/>
                    <a:pt x="728" y="330"/>
                  </a:cubicBezTo>
                  <a:cubicBezTo>
                    <a:pt x="729" y="330"/>
                    <a:pt x="730" y="330"/>
                    <a:pt x="732" y="330"/>
                  </a:cubicBezTo>
                  <a:cubicBezTo>
                    <a:pt x="732" y="330"/>
                    <a:pt x="733" y="330"/>
                    <a:pt x="733" y="330"/>
                  </a:cubicBezTo>
                  <a:cubicBezTo>
                    <a:pt x="735" y="329"/>
                    <a:pt x="736" y="329"/>
                    <a:pt x="738" y="329"/>
                  </a:cubicBezTo>
                  <a:cubicBezTo>
                    <a:pt x="738" y="329"/>
                    <a:pt x="738" y="329"/>
                    <a:pt x="739" y="329"/>
                  </a:cubicBezTo>
                  <a:cubicBezTo>
                    <a:pt x="740" y="329"/>
                    <a:pt x="742" y="329"/>
                    <a:pt x="744" y="329"/>
                  </a:cubicBezTo>
                  <a:cubicBezTo>
                    <a:pt x="744" y="329"/>
                    <a:pt x="745" y="329"/>
                    <a:pt x="745" y="329"/>
                  </a:cubicBezTo>
                  <a:cubicBezTo>
                    <a:pt x="747" y="329"/>
                    <a:pt x="748" y="329"/>
                    <a:pt x="749" y="329"/>
                  </a:cubicBezTo>
                  <a:cubicBezTo>
                    <a:pt x="750" y="329"/>
                    <a:pt x="750" y="329"/>
                    <a:pt x="751" y="329"/>
                  </a:cubicBezTo>
                  <a:cubicBezTo>
                    <a:pt x="753" y="329"/>
                    <a:pt x="755" y="329"/>
                    <a:pt x="756" y="329"/>
                  </a:cubicBezTo>
                  <a:cubicBezTo>
                    <a:pt x="758" y="329"/>
                    <a:pt x="760" y="330"/>
                    <a:pt x="762" y="330"/>
                  </a:cubicBezTo>
                  <a:cubicBezTo>
                    <a:pt x="762" y="330"/>
                    <a:pt x="763" y="330"/>
                    <a:pt x="763" y="330"/>
                  </a:cubicBezTo>
                  <a:cubicBezTo>
                    <a:pt x="765" y="330"/>
                    <a:pt x="766" y="330"/>
                    <a:pt x="767" y="331"/>
                  </a:cubicBezTo>
                  <a:cubicBezTo>
                    <a:pt x="768" y="331"/>
                    <a:pt x="768" y="331"/>
                    <a:pt x="769" y="331"/>
                  </a:cubicBezTo>
                  <a:cubicBezTo>
                    <a:pt x="771" y="331"/>
                    <a:pt x="772" y="332"/>
                    <a:pt x="774" y="332"/>
                  </a:cubicBezTo>
                  <a:cubicBezTo>
                    <a:pt x="774" y="332"/>
                    <a:pt x="774" y="332"/>
                    <a:pt x="775" y="332"/>
                  </a:cubicBezTo>
                  <a:cubicBezTo>
                    <a:pt x="776" y="333"/>
                    <a:pt x="778" y="333"/>
                    <a:pt x="779" y="333"/>
                  </a:cubicBezTo>
                  <a:cubicBezTo>
                    <a:pt x="780" y="334"/>
                    <a:pt x="780" y="334"/>
                    <a:pt x="781" y="334"/>
                  </a:cubicBezTo>
                  <a:cubicBezTo>
                    <a:pt x="782" y="334"/>
                    <a:pt x="783" y="335"/>
                    <a:pt x="784" y="335"/>
                  </a:cubicBezTo>
                  <a:cubicBezTo>
                    <a:pt x="785" y="335"/>
                    <a:pt x="785" y="335"/>
                    <a:pt x="786" y="336"/>
                  </a:cubicBezTo>
                  <a:cubicBezTo>
                    <a:pt x="787" y="336"/>
                    <a:pt x="789" y="337"/>
                    <a:pt x="791" y="337"/>
                  </a:cubicBezTo>
                  <a:cubicBezTo>
                    <a:pt x="797" y="340"/>
                    <a:pt x="804" y="344"/>
                    <a:pt x="810" y="347"/>
                  </a:cubicBezTo>
                  <a:cubicBezTo>
                    <a:pt x="811" y="348"/>
                    <a:pt x="812" y="349"/>
                    <a:pt x="813" y="350"/>
                  </a:cubicBezTo>
                  <a:cubicBezTo>
                    <a:pt x="813" y="350"/>
                    <a:pt x="813" y="350"/>
                    <a:pt x="814" y="350"/>
                  </a:cubicBezTo>
                  <a:cubicBezTo>
                    <a:pt x="815" y="351"/>
                    <a:pt x="816" y="352"/>
                    <a:pt x="817" y="352"/>
                  </a:cubicBezTo>
                  <a:cubicBezTo>
                    <a:pt x="817" y="353"/>
                    <a:pt x="817" y="353"/>
                    <a:pt x="817" y="353"/>
                  </a:cubicBezTo>
                  <a:cubicBezTo>
                    <a:pt x="821" y="355"/>
                    <a:pt x="824" y="358"/>
                    <a:pt x="827" y="361"/>
                  </a:cubicBezTo>
                  <a:cubicBezTo>
                    <a:pt x="827" y="361"/>
                    <a:pt x="827" y="361"/>
                    <a:pt x="827" y="361"/>
                  </a:cubicBezTo>
                  <a:cubicBezTo>
                    <a:pt x="828" y="362"/>
                    <a:pt x="829" y="363"/>
                    <a:pt x="830" y="364"/>
                  </a:cubicBezTo>
                  <a:cubicBezTo>
                    <a:pt x="830" y="364"/>
                    <a:pt x="830" y="364"/>
                    <a:pt x="831" y="364"/>
                  </a:cubicBezTo>
                  <a:cubicBezTo>
                    <a:pt x="834" y="368"/>
                    <a:pt x="838" y="373"/>
                    <a:pt x="841" y="377"/>
                  </a:cubicBezTo>
                  <a:cubicBezTo>
                    <a:pt x="841" y="377"/>
                    <a:pt x="842" y="378"/>
                    <a:pt x="842" y="378"/>
                  </a:cubicBezTo>
                  <a:cubicBezTo>
                    <a:pt x="842" y="379"/>
                    <a:pt x="843" y="380"/>
                    <a:pt x="844" y="381"/>
                  </a:cubicBezTo>
                  <a:cubicBezTo>
                    <a:pt x="844" y="381"/>
                    <a:pt x="844" y="381"/>
                    <a:pt x="844" y="382"/>
                  </a:cubicBezTo>
                  <a:cubicBezTo>
                    <a:pt x="847" y="385"/>
                    <a:pt x="849" y="389"/>
                    <a:pt x="851" y="392"/>
                  </a:cubicBezTo>
                  <a:cubicBezTo>
                    <a:pt x="851" y="392"/>
                    <a:pt x="851" y="393"/>
                    <a:pt x="851" y="393"/>
                  </a:cubicBezTo>
                  <a:cubicBezTo>
                    <a:pt x="851" y="394"/>
                    <a:pt x="852" y="395"/>
                    <a:pt x="852" y="396"/>
                  </a:cubicBezTo>
                  <a:cubicBezTo>
                    <a:pt x="853" y="396"/>
                    <a:pt x="853" y="397"/>
                    <a:pt x="853" y="397"/>
                  </a:cubicBezTo>
                  <a:cubicBezTo>
                    <a:pt x="853" y="398"/>
                    <a:pt x="854" y="399"/>
                    <a:pt x="854" y="401"/>
                  </a:cubicBezTo>
                  <a:cubicBezTo>
                    <a:pt x="857" y="407"/>
                    <a:pt x="859" y="414"/>
                    <a:pt x="861" y="421"/>
                  </a:cubicBezTo>
                  <a:cubicBezTo>
                    <a:pt x="861" y="423"/>
                    <a:pt x="862" y="424"/>
                    <a:pt x="862" y="426"/>
                  </a:cubicBezTo>
                  <a:cubicBezTo>
                    <a:pt x="862" y="427"/>
                    <a:pt x="862" y="427"/>
                    <a:pt x="862" y="428"/>
                  </a:cubicBezTo>
                  <a:cubicBezTo>
                    <a:pt x="862" y="429"/>
                    <a:pt x="863" y="430"/>
                    <a:pt x="863" y="431"/>
                  </a:cubicBezTo>
                  <a:cubicBezTo>
                    <a:pt x="863" y="432"/>
                    <a:pt x="863" y="433"/>
                    <a:pt x="863" y="433"/>
                  </a:cubicBezTo>
                  <a:cubicBezTo>
                    <a:pt x="863" y="435"/>
                    <a:pt x="863" y="436"/>
                    <a:pt x="863" y="438"/>
                  </a:cubicBezTo>
                  <a:cubicBezTo>
                    <a:pt x="863" y="438"/>
                    <a:pt x="863" y="438"/>
                    <a:pt x="863" y="438"/>
                  </a:cubicBezTo>
                  <a:cubicBezTo>
                    <a:pt x="863" y="440"/>
                    <a:pt x="864" y="442"/>
                    <a:pt x="864" y="444"/>
                  </a:cubicBezTo>
                  <a:lnTo>
                    <a:pt x="864" y="445"/>
                  </a:lnTo>
                  <a:cubicBezTo>
                    <a:pt x="864" y="447"/>
                    <a:pt x="864" y="448"/>
                    <a:pt x="864" y="449"/>
                  </a:cubicBezTo>
                  <a:cubicBezTo>
                    <a:pt x="864" y="450"/>
                    <a:pt x="864" y="450"/>
                    <a:pt x="864" y="451"/>
                  </a:cubicBezTo>
                  <a:cubicBezTo>
                    <a:pt x="863" y="453"/>
                    <a:pt x="863" y="454"/>
                    <a:pt x="863" y="456"/>
                  </a:cubicBezTo>
                  <a:cubicBezTo>
                    <a:pt x="863" y="458"/>
                    <a:pt x="863" y="460"/>
                    <a:pt x="863" y="462"/>
                  </a:cubicBezTo>
                  <a:close/>
                  <a:moveTo>
                    <a:pt x="942" y="498"/>
                  </a:moveTo>
                  <a:lnTo>
                    <a:pt x="948" y="429"/>
                  </a:lnTo>
                  <a:lnTo>
                    <a:pt x="908" y="425"/>
                  </a:lnTo>
                  <a:cubicBezTo>
                    <a:pt x="906" y="406"/>
                    <a:pt x="900" y="387"/>
                    <a:pt x="891" y="370"/>
                  </a:cubicBezTo>
                  <a:lnTo>
                    <a:pt x="922" y="344"/>
                  </a:lnTo>
                  <a:lnTo>
                    <a:pt x="877" y="291"/>
                  </a:lnTo>
                  <a:lnTo>
                    <a:pt x="846" y="317"/>
                  </a:lnTo>
                  <a:cubicBezTo>
                    <a:pt x="831" y="305"/>
                    <a:pt x="814" y="296"/>
                    <a:pt x="795" y="290"/>
                  </a:cubicBezTo>
                  <a:lnTo>
                    <a:pt x="798" y="250"/>
                  </a:lnTo>
                  <a:lnTo>
                    <a:pt x="729" y="244"/>
                  </a:lnTo>
                  <a:lnTo>
                    <a:pt x="725" y="284"/>
                  </a:lnTo>
                  <a:cubicBezTo>
                    <a:pt x="706" y="287"/>
                    <a:pt x="687" y="293"/>
                    <a:pt x="670" y="302"/>
                  </a:cubicBezTo>
                  <a:lnTo>
                    <a:pt x="644" y="271"/>
                  </a:lnTo>
                  <a:lnTo>
                    <a:pt x="591" y="316"/>
                  </a:lnTo>
                  <a:lnTo>
                    <a:pt x="617" y="346"/>
                  </a:lnTo>
                  <a:cubicBezTo>
                    <a:pt x="605" y="362"/>
                    <a:pt x="596" y="379"/>
                    <a:pt x="590" y="398"/>
                  </a:cubicBezTo>
                  <a:lnTo>
                    <a:pt x="550" y="394"/>
                  </a:lnTo>
                  <a:lnTo>
                    <a:pt x="544" y="464"/>
                  </a:lnTo>
                  <a:lnTo>
                    <a:pt x="584" y="467"/>
                  </a:lnTo>
                  <a:cubicBezTo>
                    <a:pt x="587" y="487"/>
                    <a:pt x="593" y="505"/>
                    <a:pt x="602" y="522"/>
                  </a:cubicBezTo>
                  <a:lnTo>
                    <a:pt x="571" y="548"/>
                  </a:lnTo>
                  <a:lnTo>
                    <a:pt x="616" y="601"/>
                  </a:lnTo>
                  <a:lnTo>
                    <a:pt x="647" y="575"/>
                  </a:lnTo>
                  <a:cubicBezTo>
                    <a:pt x="662" y="587"/>
                    <a:pt x="679" y="596"/>
                    <a:pt x="698" y="602"/>
                  </a:cubicBezTo>
                  <a:lnTo>
                    <a:pt x="694" y="642"/>
                  </a:lnTo>
                  <a:lnTo>
                    <a:pt x="764" y="648"/>
                  </a:lnTo>
                  <a:lnTo>
                    <a:pt x="767" y="608"/>
                  </a:lnTo>
                  <a:cubicBezTo>
                    <a:pt x="787" y="606"/>
                    <a:pt x="805" y="600"/>
                    <a:pt x="822" y="591"/>
                  </a:cubicBezTo>
                  <a:lnTo>
                    <a:pt x="848" y="621"/>
                  </a:lnTo>
                  <a:lnTo>
                    <a:pt x="901" y="577"/>
                  </a:lnTo>
                  <a:lnTo>
                    <a:pt x="876" y="546"/>
                  </a:lnTo>
                  <a:cubicBezTo>
                    <a:pt x="887" y="531"/>
                    <a:pt x="896" y="513"/>
                    <a:pt x="902" y="494"/>
                  </a:cubicBezTo>
                  <a:lnTo>
                    <a:pt x="942" y="498"/>
                  </a:lnTo>
                  <a:close/>
                </a:path>
              </a:pathLst>
            </a:custGeom>
            <a:solidFill>
              <a:srgbClr val="FFFFFF"/>
            </a:solidFill>
            <a:ln w="9525">
              <a:noFill/>
            </a:ln>
          </p:spPr>
          <p:txBody>
            <a:bodyPr/>
            <a:lstStyle/>
            <a:p>
              <a:endParaRPr lang="zh-CN" altLang="en-US"/>
            </a:p>
          </p:txBody>
        </p:sp>
      </p:grpSp>
      <p:grpSp>
        <p:nvGrpSpPr>
          <p:cNvPr id="8200" name="组合 23"/>
          <p:cNvGrpSpPr/>
          <p:nvPr/>
        </p:nvGrpSpPr>
        <p:grpSpPr>
          <a:xfrm>
            <a:off x="6170613" y="3659188"/>
            <a:ext cx="576262" cy="576262"/>
            <a:chOff x="6170389" y="4163727"/>
            <a:chExt cx="576064" cy="576064"/>
          </a:xfrm>
        </p:grpSpPr>
        <p:sp>
          <p:nvSpPr>
            <p:cNvPr id="8201" name="圆角矩形 12"/>
            <p:cNvSpPr/>
            <p:nvPr/>
          </p:nvSpPr>
          <p:spPr>
            <a:xfrm>
              <a:off x="6170389" y="4163727"/>
              <a:ext cx="576064" cy="576064"/>
            </a:xfrm>
            <a:prstGeom prst="roundRect">
              <a:avLst>
                <a:gd name="adj" fmla="val 16667"/>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8202" name="Freeform 12"/>
            <p:cNvSpPr>
              <a:spLocks noEditPoints="true"/>
            </p:cNvSpPr>
            <p:nvPr/>
          </p:nvSpPr>
          <p:spPr>
            <a:xfrm>
              <a:off x="6278404" y="4253861"/>
              <a:ext cx="378197" cy="364816"/>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1022" h="973">
                  <a:moveTo>
                    <a:pt x="596" y="882"/>
                  </a:moveTo>
                  <a:lnTo>
                    <a:pt x="426" y="882"/>
                  </a:lnTo>
                  <a:cubicBezTo>
                    <a:pt x="414" y="882"/>
                    <a:pt x="403" y="892"/>
                    <a:pt x="403" y="904"/>
                  </a:cubicBezTo>
                  <a:cubicBezTo>
                    <a:pt x="403" y="916"/>
                    <a:pt x="414" y="926"/>
                    <a:pt x="426" y="926"/>
                  </a:cubicBezTo>
                  <a:lnTo>
                    <a:pt x="596" y="926"/>
                  </a:lnTo>
                  <a:cubicBezTo>
                    <a:pt x="609" y="926"/>
                    <a:pt x="619" y="916"/>
                    <a:pt x="619" y="904"/>
                  </a:cubicBezTo>
                  <a:cubicBezTo>
                    <a:pt x="619" y="892"/>
                    <a:pt x="609" y="882"/>
                    <a:pt x="596" y="882"/>
                  </a:cubicBezTo>
                  <a:close/>
                  <a:moveTo>
                    <a:pt x="596" y="813"/>
                  </a:moveTo>
                  <a:lnTo>
                    <a:pt x="596" y="813"/>
                  </a:lnTo>
                  <a:lnTo>
                    <a:pt x="426" y="813"/>
                  </a:lnTo>
                  <a:cubicBezTo>
                    <a:pt x="414" y="813"/>
                    <a:pt x="403" y="823"/>
                    <a:pt x="403" y="835"/>
                  </a:cubicBezTo>
                  <a:cubicBezTo>
                    <a:pt x="403" y="848"/>
                    <a:pt x="414" y="858"/>
                    <a:pt x="426" y="858"/>
                  </a:cubicBezTo>
                  <a:lnTo>
                    <a:pt x="596" y="858"/>
                  </a:lnTo>
                  <a:cubicBezTo>
                    <a:pt x="609" y="858"/>
                    <a:pt x="619" y="848"/>
                    <a:pt x="619" y="835"/>
                  </a:cubicBezTo>
                  <a:cubicBezTo>
                    <a:pt x="619" y="823"/>
                    <a:pt x="609" y="813"/>
                    <a:pt x="596" y="813"/>
                  </a:cubicBezTo>
                  <a:close/>
                  <a:moveTo>
                    <a:pt x="511" y="973"/>
                  </a:moveTo>
                  <a:lnTo>
                    <a:pt x="511" y="973"/>
                  </a:lnTo>
                  <a:lnTo>
                    <a:pt x="585" y="946"/>
                  </a:lnTo>
                  <a:lnTo>
                    <a:pt x="437" y="946"/>
                  </a:lnTo>
                  <a:lnTo>
                    <a:pt x="511" y="973"/>
                  </a:lnTo>
                  <a:close/>
                  <a:moveTo>
                    <a:pt x="514" y="261"/>
                  </a:moveTo>
                  <a:lnTo>
                    <a:pt x="514" y="261"/>
                  </a:lnTo>
                  <a:lnTo>
                    <a:pt x="508" y="261"/>
                  </a:lnTo>
                  <a:cubicBezTo>
                    <a:pt x="384" y="261"/>
                    <a:pt x="272" y="362"/>
                    <a:pt x="272" y="486"/>
                  </a:cubicBezTo>
                  <a:cubicBezTo>
                    <a:pt x="272" y="611"/>
                    <a:pt x="377" y="682"/>
                    <a:pt x="388" y="721"/>
                  </a:cubicBezTo>
                  <a:cubicBezTo>
                    <a:pt x="398" y="759"/>
                    <a:pt x="388" y="778"/>
                    <a:pt x="416" y="787"/>
                  </a:cubicBezTo>
                  <a:cubicBezTo>
                    <a:pt x="444" y="796"/>
                    <a:pt x="508" y="794"/>
                    <a:pt x="508" y="794"/>
                  </a:cubicBezTo>
                  <a:lnTo>
                    <a:pt x="514" y="794"/>
                  </a:lnTo>
                  <a:cubicBezTo>
                    <a:pt x="514" y="794"/>
                    <a:pt x="578" y="796"/>
                    <a:pt x="606" y="787"/>
                  </a:cubicBezTo>
                  <a:cubicBezTo>
                    <a:pt x="634" y="778"/>
                    <a:pt x="624" y="759"/>
                    <a:pt x="634" y="721"/>
                  </a:cubicBezTo>
                  <a:cubicBezTo>
                    <a:pt x="645" y="682"/>
                    <a:pt x="750" y="611"/>
                    <a:pt x="750" y="486"/>
                  </a:cubicBezTo>
                  <a:cubicBezTo>
                    <a:pt x="750" y="362"/>
                    <a:pt x="638" y="261"/>
                    <a:pt x="514" y="261"/>
                  </a:cubicBezTo>
                  <a:close/>
                  <a:moveTo>
                    <a:pt x="201" y="527"/>
                  </a:moveTo>
                  <a:lnTo>
                    <a:pt x="201" y="527"/>
                  </a:lnTo>
                  <a:cubicBezTo>
                    <a:pt x="201" y="509"/>
                    <a:pt x="183" y="495"/>
                    <a:pt x="162" y="495"/>
                  </a:cubicBezTo>
                  <a:lnTo>
                    <a:pt x="39" y="495"/>
                  </a:lnTo>
                  <a:cubicBezTo>
                    <a:pt x="17" y="495"/>
                    <a:pt x="0" y="509"/>
                    <a:pt x="0" y="527"/>
                  </a:cubicBezTo>
                  <a:cubicBezTo>
                    <a:pt x="0" y="544"/>
                    <a:pt x="17" y="558"/>
                    <a:pt x="39" y="558"/>
                  </a:cubicBezTo>
                  <a:lnTo>
                    <a:pt x="162" y="558"/>
                  </a:lnTo>
                  <a:cubicBezTo>
                    <a:pt x="183" y="558"/>
                    <a:pt x="201" y="544"/>
                    <a:pt x="201" y="527"/>
                  </a:cubicBezTo>
                  <a:close/>
                  <a:moveTo>
                    <a:pt x="983" y="495"/>
                  </a:moveTo>
                  <a:lnTo>
                    <a:pt x="983" y="495"/>
                  </a:lnTo>
                  <a:lnTo>
                    <a:pt x="860" y="495"/>
                  </a:lnTo>
                  <a:cubicBezTo>
                    <a:pt x="839" y="495"/>
                    <a:pt x="822" y="509"/>
                    <a:pt x="822" y="527"/>
                  </a:cubicBezTo>
                  <a:cubicBezTo>
                    <a:pt x="822" y="544"/>
                    <a:pt x="839" y="558"/>
                    <a:pt x="860" y="558"/>
                  </a:cubicBezTo>
                  <a:lnTo>
                    <a:pt x="983" y="558"/>
                  </a:lnTo>
                  <a:cubicBezTo>
                    <a:pt x="1005" y="558"/>
                    <a:pt x="1022" y="544"/>
                    <a:pt x="1022" y="527"/>
                  </a:cubicBezTo>
                  <a:cubicBezTo>
                    <a:pt x="1022" y="509"/>
                    <a:pt x="1005" y="495"/>
                    <a:pt x="983" y="495"/>
                  </a:cubicBezTo>
                  <a:close/>
                  <a:moveTo>
                    <a:pt x="782" y="296"/>
                  </a:moveTo>
                  <a:lnTo>
                    <a:pt x="782" y="296"/>
                  </a:lnTo>
                  <a:lnTo>
                    <a:pt x="869" y="209"/>
                  </a:lnTo>
                  <a:cubicBezTo>
                    <a:pt x="885" y="194"/>
                    <a:pt x="887" y="172"/>
                    <a:pt x="874" y="159"/>
                  </a:cubicBezTo>
                  <a:cubicBezTo>
                    <a:pt x="862" y="147"/>
                    <a:pt x="839" y="149"/>
                    <a:pt x="824" y="164"/>
                  </a:cubicBezTo>
                  <a:lnTo>
                    <a:pt x="737" y="251"/>
                  </a:lnTo>
                  <a:cubicBezTo>
                    <a:pt x="722" y="266"/>
                    <a:pt x="720" y="289"/>
                    <a:pt x="732" y="301"/>
                  </a:cubicBezTo>
                  <a:cubicBezTo>
                    <a:pt x="745" y="314"/>
                    <a:pt x="767" y="311"/>
                    <a:pt x="782" y="296"/>
                  </a:cubicBezTo>
                  <a:close/>
                  <a:moveTo>
                    <a:pt x="508" y="201"/>
                  </a:moveTo>
                  <a:lnTo>
                    <a:pt x="508" y="201"/>
                  </a:lnTo>
                  <a:cubicBezTo>
                    <a:pt x="526" y="201"/>
                    <a:pt x="540" y="183"/>
                    <a:pt x="540" y="162"/>
                  </a:cubicBezTo>
                  <a:lnTo>
                    <a:pt x="540" y="39"/>
                  </a:lnTo>
                  <a:cubicBezTo>
                    <a:pt x="540" y="18"/>
                    <a:pt x="526" y="0"/>
                    <a:pt x="508" y="0"/>
                  </a:cubicBezTo>
                  <a:cubicBezTo>
                    <a:pt x="491" y="0"/>
                    <a:pt x="476" y="18"/>
                    <a:pt x="476" y="39"/>
                  </a:cubicBezTo>
                  <a:lnTo>
                    <a:pt x="476" y="162"/>
                  </a:lnTo>
                  <a:cubicBezTo>
                    <a:pt x="476" y="183"/>
                    <a:pt x="491" y="201"/>
                    <a:pt x="508" y="201"/>
                  </a:cubicBezTo>
                  <a:close/>
                  <a:moveTo>
                    <a:pt x="229" y="283"/>
                  </a:moveTo>
                  <a:lnTo>
                    <a:pt x="229" y="283"/>
                  </a:lnTo>
                  <a:cubicBezTo>
                    <a:pt x="244" y="299"/>
                    <a:pt x="267" y="301"/>
                    <a:pt x="279" y="288"/>
                  </a:cubicBezTo>
                  <a:cubicBezTo>
                    <a:pt x="292" y="276"/>
                    <a:pt x="289" y="254"/>
                    <a:pt x="274" y="238"/>
                  </a:cubicBezTo>
                  <a:lnTo>
                    <a:pt x="187" y="151"/>
                  </a:lnTo>
                  <a:cubicBezTo>
                    <a:pt x="172" y="136"/>
                    <a:pt x="149" y="134"/>
                    <a:pt x="137" y="146"/>
                  </a:cubicBezTo>
                  <a:cubicBezTo>
                    <a:pt x="125" y="159"/>
                    <a:pt x="127" y="181"/>
                    <a:pt x="142" y="196"/>
                  </a:cubicBezTo>
                  <a:lnTo>
                    <a:pt x="229" y="283"/>
                  </a:lnTo>
                  <a:close/>
                  <a:moveTo>
                    <a:pt x="240" y="756"/>
                  </a:moveTo>
                  <a:lnTo>
                    <a:pt x="240" y="756"/>
                  </a:lnTo>
                  <a:lnTo>
                    <a:pt x="153" y="843"/>
                  </a:lnTo>
                  <a:cubicBezTo>
                    <a:pt x="137" y="859"/>
                    <a:pt x="135" y="881"/>
                    <a:pt x="148" y="894"/>
                  </a:cubicBezTo>
                  <a:cubicBezTo>
                    <a:pt x="160" y="906"/>
                    <a:pt x="183" y="904"/>
                    <a:pt x="198" y="889"/>
                  </a:cubicBezTo>
                  <a:lnTo>
                    <a:pt x="285" y="802"/>
                  </a:lnTo>
                  <a:cubicBezTo>
                    <a:pt x="300" y="786"/>
                    <a:pt x="302" y="764"/>
                    <a:pt x="290" y="751"/>
                  </a:cubicBezTo>
                  <a:cubicBezTo>
                    <a:pt x="277" y="739"/>
                    <a:pt x="255" y="741"/>
                    <a:pt x="240" y="756"/>
                  </a:cubicBezTo>
                  <a:close/>
                  <a:moveTo>
                    <a:pt x="793" y="769"/>
                  </a:moveTo>
                  <a:lnTo>
                    <a:pt x="793" y="769"/>
                  </a:lnTo>
                  <a:cubicBezTo>
                    <a:pt x="778" y="754"/>
                    <a:pt x="755" y="752"/>
                    <a:pt x="743" y="764"/>
                  </a:cubicBezTo>
                  <a:cubicBezTo>
                    <a:pt x="731" y="777"/>
                    <a:pt x="733" y="799"/>
                    <a:pt x="748" y="814"/>
                  </a:cubicBezTo>
                  <a:lnTo>
                    <a:pt x="835" y="901"/>
                  </a:lnTo>
                  <a:cubicBezTo>
                    <a:pt x="850" y="916"/>
                    <a:pt x="873" y="919"/>
                    <a:pt x="885" y="906"/>
                  </a:cubicBezTo>
                  <a:cubicBezTo>
                    <a:pt x="897" y="894"/>
                    <a:pt x="895" y="871"/>
                    <a:pt x="880" y="856"/>
                  </a:cubicBezTo>
                  <a:lnTo>
                    <a:pt x="793" y="769"/>
                  </a:lnTo>
                  <a:close/>
                </a:path>
              </a:pathLst>
            </a:custGeom>
            <a:solidFill>
              <a:srgbClr val="FFFFFF"/>
            </a:solidFill>
            <a:ln w="9525">
              <a:noFill/>
            </a:ln>
          </p:spPr>
          <p:txBody>
            <a:bodyPr/>
            <a:lstStyle/>
            <a:p>
              <a:endParaRPr lang="zh-CN" altLang="en-US"/>
            </a:p>
          </p:txBody>
        </p:sp>
      </p:grpSp>
      <p:grpSp>
        <p:nvGrpSpPr>
          <p:cNvPr id="8203" name="组合 22"/>
          <p:cNvGrpSpPr/>
          <p:nvPr/>
        </p:nvGrpSpPr>
        <p:grpSpPr>
          <a:xfrm>
            <a:off x="6170613" y="2867025"/>
            <a:ext cx="576262" cy="576263"/>
            <a:chOff x="6170389" y="3371639"/>
            <a:chExt cx="576064" cy="576064"/>
          </a:xfrm>
        </p:grpSpPr>
        <p:sp>
          <p:nvSpPr>
            <p:cNvPr id="8204" name="圆角矩形 11"/>
            <p:cNvSpPr/>
            <p:nvPr/>
          </p:nvSpPr>
          <p:spPr>
            <a:xfrm>
              <a:off x="6170389" y="3371639"/>
              <a:ext cx="576064" cy="576064"/>
            </a:xfrm>
            <a:prstGeom prst="roundRect">
              <a:avLst>
                <a:gd name="adj" fmla="val 16667"/>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8205" name="Freeform 13"/>
            <p:cNvSpPr>
              <a:spLocks noEditPoints="true"/>
            </p:cNvSpPr>
            <p:nvPr/>
          </p:nvSpPr>
          <p:spPr>
            <a:xfrm>
              <a:off x="6293383" y="3504805"/>
              <a:ext cx="330076" cy="309733"/>
            </a:xfrm>
            <a:custGeom>
              <a:avLst/>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57" h="885">
                  <a:moveTo>
                    <a:pt x="0" y="155"/>
                  </a:moveTo>
                  <a:cubicBezTo>
                    <a:pt x="0" y="278"/>
                    <a:pt x="0" y="400"/>
                    <a:pt x="0" y="523"/>
                  </a:cubicBezTo>
                  <a:cubicBezTo>
                    <a:pt x="0" y="533"/>
                    <a:pt x="161" y="687"/>
                    <a:pt x="181" y="707"/>
                  </a:cubicBezTo>
                  <a:cubicBezTo>
                    <a:pt x="202" y="728"/>
                    <a:pt x="355" y="885"/>
                    <a:pt x="368" y="885"/>
                  </a:cubicBezTo>
                  <a:cubicBezTo>
                    <a:pt x="442" y="885"/>
                    <a:pt x="516" y="885"/>
                    <a:pt x="589" y="885"/>
                  </a:cubicBezTo>
                  <a:cubicBezTo>
                    <a:pt x="620" y="885"/>
                    <a:pt x="632" y="856"/>
                    <a:pt x="645" y="837"/>
                  </a:cubicBezTo>
                  <a:cubicBezTo>
                    <a:pt x="645" y="684"/>
                    <a:pt x="645" y="532"/>
                    <a:pt x="645" y="380"/>
                  </a:cubicBezTo>
                  <a:cubicBezTo>
                    <a:pt x="631" y="385"/>
                    <a:pt x="590" y="368"/>
                    <a:pt x="582" y="391"/>
                  </a:cubicBezTo>
                  <a:cubicBezTo>
                    <a:pt x="577" y="401"/>
                    <a:pt x="582" y="573"/>
                    <a:pt x="582" y="608"/>
                  </a:cubicBezTo>
                  <a:cubicBezTo>
                    <a:pt x="582" y="643"/>
                    <a:pt x="592" y="822"/>
                    <a:pt x="567" y="822"/>
                  </a:cubicBezTo>
                  <a:cubicBezTo>
                    <a:pt x="507" y="822"/>
                    <a:pt x="447" y="822"/>
                    <a:pt x="387" y="822"/>
                  </a:cubicBezTo>
                  <a:cubicBezTo>
                    <a:pt x="368" y="822"/>
                    <a:pt x="376" y="760"/>
                    <a:pt x="376" y="741"/>
                  </a:cubicBezTo>
                  <a:cubicBezTo>
                    <a:pt x="376" y="710"/>
                    <a:pt x="376" y="679"/>
                    <a:pt x="376" y="649"/>
                  </a:cubicBezTo>
                  <a:cubicBezTo>
                    <a:pt x="376" y="565"/>
                    <a:pt x="376" y="551"/>
                    <a:pt x="324" y="516"/>
                  </a:cubicBezTo>
                  <a:cubicBezTo>
                    <a:pt x="300" y="516"/>
                    <a:pt x="301" y="509"/>
                    <a:pt x="280" y="509"/>
                  </a:cubicBezTo>
                  <a:cubicBezTo>
                    <a:pt x="209" y="509"/>
                    <a:pt x="137" y="509"/>
                    <a:pt x="66" y="509"/>
                  </a:cubicBezTo>
                  <a:cubicBezTo>
                    <a:pt x="66" y="398"/>
                    <a:pt x="66" y="287"/>
                    <a:pt x="66" y="177"/>
                  </a:cubicBezTo>
                  <a:cubicBezTo>
                    <a:pt x="66" y="168"/>
                    <a:pt x="69" y="169"/>
                    <a:pt x="74" y="162"/>
                  </a:cubicBezTo>
                  <a:cubicBezTo>
                    <a:pt x="155" y="162"/>
                    <a:pt x="236" y="162"/>
                    <a:pt x="317" y="162"/>
                  </a:cubicBezTo>
                  <a:cubicBezTo>
                    <a:pt x="333" y="151"/>
                    <a:pt x="375" y="115"/>
                    <a:pt x="376" y="92"/>
                  </a:cubicBezTo>
                  <a:cubicBezTo>
                    <a:pt x="274" y="92"/>
                    <a:pt x="172" y="92"/>
                    <a:pt x="70" y="92"/>
                  </a:cubicBezTo>
                  <a:cubicBezTo>
                    <a:pt x="42" y="92"/>
                    <a:pt x="0" y="131"/>
                    <a:pt x="0" y="155"/>
                  </a:cubicBezTo>
                  <a:close/>
                  <a:moveTo>
                    <a:pt x="505" y="215"/>
                  </a:moveTo>
                  <a:lnTo>
                    <a:pt x="538" y="182"/>
                  </a:lnTo>
                  <a:lnTo>
                    <a:pt x="505" y="149"/>
                  </a:lnTo>
                  <a:cubicBezTo>
                    <a:pt x="504" y="148"/>
                    <a:pt x="504" y="146"/>
                    <a:pt x="505" y="145"/>
                  </a:cubicBezTo>
                  <a:lnTo>
                    <a:pt x="527" y="123"/>
                  </a:lnTo>
                  <a:cubicBezTo>
                    <a:pt x="528" y="122"/>
                    <a:pt x="530" y="122"/>
                    <a:pt x="531" y="123"/>
                  </a:cubicBezTo>
                  <a:lnTo>
                    <a:pt x="564" y="156"/>
                  </a:lnTo>
                  <a:lnTo>
                    <a:pt x="597" y="123"/>
                  </a:lnTo>
                  <a:cubicBezTo>
                    <a:pt x="599" y="122"/>
                    <a:pt x="601" y="122"/>
                    <a:pt x="602" y="123"/>
                  </a:cubicBezTo>
                  <a:lnTo>
                    <a:pt x="624" y="145"/>
                  </a:lnTo>
                  <a:cubicBezTo>
                    <a:pt x="625" y="146"/>
                    <a:pt x="625" y="148"/>
                    <a:pt x="624" y="149"/>
                  </a:cubicBezTo>
                  <a:lnTo>
                    <a:pt x="591" y="182"/>
                  </a:lnTo>
                  <a:lnTo>
                    <a:pt x="624" y="215"/>
                  </a:lnTo>
                  <a:cubicBezTo>
                    <a:pt x="625" y="217"/>
                    <a:pt x="625" y="219"/>
                    <a:pt x="624" y="220"/>
                  </a:cubicBezTo>
                  <a:lnTo>
                    <a:pt x="602" y="242"/>
                  </a:lnTo>
                  <a:cubicBezTo>
                    <a:pt x="601" y="243"/>
                    <a:pt x="599" y="243"/>
                    <a:pt x="597" y="242"/>
                  </a:cubicBezTo>
                  <a:lnTo>
                    <a:pt x="564" y="209"/>
                  </a:lnTo>
                  <a:lnTo>
                    <a:pt x="531" y="242"/>
                  </a:lnTo>
                  <a:cubicBezTo>
                    <a:pt x="530" y="243"/>
                    <a:pt x="528" y="243"/>
                    <a:pt x="527" y="242"/>
                  </a:cubicBezTo>
                  <a:lnTo>
                    <a:pt x="505" y="220"/>
                  </a:lnTo>
                  <a:cubicBezTo>
                    <a:pt x="504" y="219"/>
                    <a:pt x="504" y="217"/>
                    <a:pt x="505" y="215"/>
                  </a:cubicBezTo>
                  <a:close/>
                  <a:moveTo>
                    <a:pt x="780" y="332"/>
                  </a:moveTo>
                  <a:lnTo>
                    <a:pt x="944" y="496"/>
                  </a:lnTo>
                  <a:cubicBezTo>
                    <a:pt x="957" y="509"/>
                    <a:pt x="957" y="530"/>
                    <a:pt x="944" y="543"/>
                  </a:cubicBezTo>
                  <a:lnTo>
                    <a:pt x="925" y="562"/>
                  </a:lnTo>
                  <a:cubicBezTo>
                    <a:pt x="912" y="575"/>
                    <a:pt x="891" y="575"/>
                    <a:pt x="878" y="562"/>
                  </a:cubicBezTo>
                  <a:lnTo>
                    <a:pt x="714" y="398"/>
                  </a:lnTo>
                  <a:lnTo>
                    <a:pt x="780" y="332"/>
                  </a:lnTo>
                  <a:close/>
                  <a:moveTo>
                    <a:pt x="447" y="65"/>
                  </a:moveTo>
                  <a:cubicBezTo>
                    <a:pt x="512" y="0"/>
                    <a:pt x="617" y="0"/>
                    <a:pt x="682" y="65"/>
                  </a:cubicBezTo>
                  <a:cubicBezTo>
                    <a:pt x="740" y="123"/>
                    <a:pt x="747" y="213"/>
                    <a:pt x="701" y="278"/>
                  </a:cubicBezTo>
                  <a:lnTo>
                    <a:pt x="754" y="331"/>
                  </a:lnTo>
                  <a:cubicBezTo>
                    <a:pt x="756" y="333"/>
                    <a:pt x="756" y="337"/>
                    <a:pt x="754" y="339"/>
                  </a:cubicBezTo>
                  <a:lnTo>
                    <a:pt x="721" y="372"/>
                  </a:lnTo>
                  <a:cubicBezTo>
                    <a:pt x="719" y="374"/>
                    <a:pt x="715" y="374"/>
                    <a:pt x="713" y="372"/>
                  </a:cubicBezTo>
                  <a:lnTo>
                    <a:pt x="660" y="319"/>
                  </a:lnTo>
                  <a:cubicBezTo>
                    <a:pt x="595" y="364"/>
                    <a:pt x="505" y="358"/>
                    <a:pt x="447" y="300"/>
                  </a:cubicBezTo>
                  <a:cubicBezTo>
                    <a:pt x="382" y="235"/>
                    <a:pt x="382" y="130"/>
                    <a:pt x="447" y="65"/>
                  </a:cubicBezTo>
                  <a:close/>
                  <a:moveTo>
                    <a:pt x="486" y="104"/>
                  </a:moveTo>
                  <a:cubicBezTo>
                    <a:pt x="529" y="60"/>
                    <a:pt x="600" y="60"/>
                    <a:pt x="643" y="104"/>
                  </a:cubicBezTo>
                  <a:cubicBezTo>
                    <a:pt x="687" y="147"/>
                    <a:pt x="687" y="218"/>
                    <a:pt x="643" y="261"/>
                  </a:cubicBezTo>
                  <a:cubicBezTo>
                    <a:pt x="600" y="305"/>
                    <a:pt x="529" y="305"/>
                    <a:pt x="486" y="261"/>
                  </a:cubicBezTo>
                  <a:cubicBezTo>
                    <a:pt x="442" y="218"/>
                    <a:pt x="442" y="147"/>
                    <a:pt x="486" y="104"/>
                  </a:cubicBezTo>
                  <a:close/>
                  <a:moveTo>
                    <a:pt x="306" y="770"/>
                  </a:moveTo>
                  <a:cubicBezTo>
                    <a:pt x="304" y="706"/>
                    <a:pt x="303" y="643"/>
                    <a:pt x="302" y="579"/>
                  </a:cubicBezTo>
                  <a:cubicBezTo>
                    <a:pt x="241" y="579"/>
                    <a:pt x="179" y="579"/>
                    <a:pt x="118" y="579"/>
                  </a:cubicBezTo>
                  <a:cubicBezTo>
                    <a:pt x="117" y="580"/>
                    <a:pt x="116" y="581"/>
                    <a:pt x="115" y="581"/>
                  </a:cubicBezTo>
                  <a:cubicBezTo>
                    <a:pt x="179" y="644"/>
                    <a:pt x="242" y="707"/>
                    <a:pt x="306" y="770"/>
                  </a:cubicBezTo>
                  <a:close/>
                  <a:moveTo>
                    <a:pt x="110" y="225"/>
                  </a:moveTo>
                  <a:cubicBezTo>
                    <a:pt x="110" y="233"/>
                    <a:pt x="110" y="242"/>
                    <a:pt x="110" y="250"/>
                  </a:cubicBezTo>
                  <a:cubicBezTo>
                    <a:pt x="110" y="259"/>
                    <a:pt x="116" y="265"/>
                    <a:pt x="125" y="265"/>
                  </a:cubicBezTo>
                  <a:cubicBezTo>
                    <a:pt x="209" y="265"/>
                    <a:pt x="292" y="265"/>
                    <a:pt x="376" y="265"/>
                  </a:cubicBezTo>
                  <a:cubicBezTo>
                    <a:pt x="399" y="265"/>
                    <a:pt x="394" y="228"/>
                    <a:pt x="387" y="214"/>
                  </a:cubicBezTo>
                  <a:cubicBezTo>
                    <a:pt x="338" y="214"/>
                    <a:pt x="288" y="214"/>
                    <a:pt x="239" y="214"/>
                  </a:cubicBezTo>
                  <a:cubicBezTo>
                    <a:pt x="209" y="214"/>
                    <a:pt x="110" y="206"/>
                    <a:pt x="110" y="225"/>
                  </a:cubicBezTo>
                  <a:close/>
                  <a:moveTo>
                    <a:pt x="110" y="405"/>
                  </a:moveTo>
                  <a:cubicBezTo>
                    <a:pt x="110" y="416"/>
                    <a:pt x="110" y="427"/>
                    <a:pt x="110" y="439"/>
                  </a:cubicBezTo>
                  <a:cubicBezTo>
                    <a:pt x="110" y="447"/>
                    <a:pt x="113" y="450"/>
                    <a:pt x="121" y="450"/>
                  </a:cubicBezTo>
                  <a:cubicBezTo>
                    <a:pt x="211" y="450"/>
                    <a:pt x="301" y="450"/>
                    <a:pt x="390" y="450"/>
                  </a:cubicBezTo>
                  <a:cubicBezTo>
                    <a:pt x="392" y="440"/>
                    <a:pt x="400" y="402"/>
                    <a:pt x="379" y="402"/>
                  </a:cubicBezTo>
                  <a:cubicBezTo>
                    <a:pt x="296" y="402"/>
                    <a:pt x="212" y="402"/>
                    <a:pt x="129" y="402"/>
                  </a:cubicBezTo>
                  <a:cubicBezTo>
                    <a:pt x="123" y="402"/>
                    <a:pt x="115" y="404"/>
                    <a:pt x="110" y="405"/>
                  </a:cubicBezTo>
                  <a:close/>
                  <a:moveTo>
                    <a:pt x="110" y="328"/>
                  </a:moveTo>
                  <a:cubicBezTo>
                    <a:pt x="110" y="333"/>
                    <a:pt x="110" y="338"/>
                    <a:pt x="110" y="343"/>
                  </a:cubicBezTo>
                  <a:cubicBezTo>
                    <a:pt x="110" y="351"/>
                    <a:pt x="113" y="351"/>
                    <a:pt x="118" y="357"/>
                  </a:cubicBezTo>
                  <a:cubicBezTo>
                    <a:pt x="205" y="357"/>
                    <a:pt x="292" y="357"/>
                    <a:pt x="379" y="357"/>
                  </a:cubicBezTo>
                  <a:cubicBezTo>
                    <a:pt x="384" y="355"/>
                    <a:pt x="389" y="353"/>
                    <a:pt x="394" y="350"/>
                  </a:cubicBezTo>
                  <a:cubicBezTo>
                    <a:pt x="394" y="344"/>
                    <a:pt x="394" y="338"/>
                    <a:pt x="394" y="332"/>
                  </a:cubicBezTo>
                  <a:cubicBezTo>
                    <a:pt x="394" y="320"/>
                    <a:pt x="390" y="317"/>
                    <a:pt x="387" y="309"/>
                  </a:cubicBezTo>
                  <a:cubicBezTo>
                    <a:pt x="336" y="309"/>
                    <a:pt x="286" y="309"/>
                    <a:pt x="236" y="309"/>
                  </a:cubicBezTo>
                  <a:cubicBezTo>
                    <a:pt x="211" y="309"/>
                    <a:pt x="187" y="309"/>
                    <a:pt x="162" y="309"/>
                  </a:cubicBezTo>
                  <a:cubicBezTo>
                    <a:pt x="131" y="310"/>
                    <a:pt x="110" y="299"/>
                    <a:pt x="110" y="328"/>
                  </a:cubicBezTo>
                  <a:close/>
                </a:path>
              </a:pathLst>
            </a:custGeom>
            <a:solidFill>
              <a:srgbClr val="FFFFFF"/>
            </a:solidFill>
            <a:ln w="9525">
              <a:noFill/>
            </a:ln>
          </p:spPr>
          <p:txBody>
            <a:bodyPr/>
            <a:lstStyle/>
            <a:p>
              <a:endParaRPr lang="zh-CN" altLang="en-US"/>
            </a:p>
          </p:txBody>
        </p:sp>
      </p:grpSp>
      <p:grpSp>
        <p:nvGrpSpPr>
          <p:cNvPr id="8206" name="组合 21"/>
          <p:cNvGrpSpPr/>
          <p:nvPr/>
        </p:nvGrpSpPr>
        <p:grpSpPr>
          <a:xfrm>
            <a:off x="6170613" y="2074863"/>
            <a:ext cx="576262" cy="576262"/>
            <a:chOff x="6170389" y="2579551"/>
            <a:chExt cx="576064" cy="576064"/>
          </a:xfrm>
        </p:grpSpPr>
        <p:sp>
          <p:nvSpPr>
            <p:cNvPr id="8207" name="圆角矩形 10"/>
            <p:cNvSpPr/>
            <p:nvPr/>
          </p:nvSpPr>
          <p:spPr>
            <a:xfrm>
              <a:off x="6170389" y="2579551"/>
              <a:ext cx="576064" cy="576064"/>
            </a:xfrm>
            <a:prstGeom prst="roundRect">
              <a:avLst>
                <a:gd name="adj" fmla="val 16667"/>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8208" name="Freeform 27"/>
            <p:cNvSpPr>
              <a:spLocks noEditPoints="true"/>
            </p:cNvSpPr>
            <p:nvPr/>
          </p:nvSpPr>
          <p:spPr>
            <a:xfrm>
              <a:off x="6344742" y="2711328"/>
              <a:ext cx="312142" cy="334857"/>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w="9525">
              <a:noFill/>
            </a:ln>
          </p:spPr>
          <p:txBody>
            <a:bodyPr/>
            <a:lstStyle/>
            <a:p>
              <a:endParaRPr lang="zh-CN" altLang="en-US"/>
            </a:p>
          </p:txBody>
        </p:sp>
      </p:grpSp>
      <p:grpSp>
        <p:nvGrpSpPr>
          <p:cNvPr id="8209" name="组合 25"/>
          <p:cNvGrpSpPr/>
          <p:nvPr/>
        </p:nvGrpSpPr>
        <p:grpSpPr>
          <a:xfrm>
            <a:off x="6170613" y="5243513"/>
            <a:ext cx="576262" cy="576262"/>
            <a:chOff x="6170389" y="5747903"/>
            <a:chExt cx="576064" cy="576064"/>
          </a:xfrm>
        </p:grpSpPr>
        <p:sp>
          <p:nvSpPr>
            <p:cNvPr id="8210" name="圆角矩形 14"/>
            <p:cNvSpPr/>
            <p:nvPr/>
          </p:nvSpPr>
          <p:spPr>
            <a:xfrm>
              <a:off x="6170389" y="5747903"/>
              <a:ext cx="576064" cy="576064"/>
            </a:xfrm>
            <a:prstGeom prst="roundRect">
              <a:avLst>
                <a:gd name="adj" fmla="val 16667"/>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8211" name="Freeform 28"/>
            <p:cNvSpPr>
              <a:spLocks noEditPoints="true"/>
            </p:cNvSpPr>
            <p:nvPr/>
          </p:nvSpPr>
          <p:spPr>
            <a:xfrm>
              <a:off x="6293383" y="5910861"/>
              <a:ext cx="295907" cy="250148"/>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923" h="771">
                  <a:moveTo>
                    <a:pt x="303" y="0"/>
                  </a:moveTo>
                  <a:lnTo>
                    <a:pt x="819" y="0"/>
                  </a:lnTo>
                  <a:cubicBezTo>
                    <a:pt x="848" y="0"/>
                    <a:pt x="873" y="12"/>
                    <a:pt x="892" y="31"/>
                  </a:cubicBezTo>
                  <a:cubicBezTo>
                    <a:pt x="911" y="50"/>
                    <a:pt x="923" y="76"/>
                    <a:pt x="923" y="104"/>
                  </a:cubicBezTo>
                  <a:lnTo>
                    <a:pt x="923" y="313"/>
                  </a:lnTo>
                  <a:cubicBezTo>
                    <a:pt x="923" y="341"/>
                    <a:pt x="911" y="367"/>
                    <a:pt x="892" y="386"/>
                  </a:cubicBezTo>
                  <a:cubicBezTo>
                    <a:pt x="873" y="405"/>
                    <a:pt x="848" y="416"/>
                    <a:pt x="819" y="416"/>
                  </a:cubicBezTo>
                  <a:lnTo>
                    <a:pt x="737" y="416"/>
                  </a:lnTo>
                  <a:lnTo>
                    <a:pt x="626" y="553"/>
                  </a:lnTo>
                  <a:lnTo>
                    <a:pt x="584" y="605"/>
                  </a:lnTo>
                  <a:lnTo>
                    <a:pt x="584" y="537"/>
                  </a:lnTo>
                  <a:lnTo>
                    <a:pt x="584" y="416"/>
                  </a:lnTo>
                  <a:lnTo>
                    <a:pt x="494" y="416"/>
                  </a:lnTo>
                  <a:cubicBezTo>
                    <a:pt x="499" y="401"/>
                    <a:pt x="502" y="385"/>
                    <a:pt x="502" y="368"/>
                  </a:cubicBezTo>
                  <a:lnTo>
                    <a:pt x="608" y="368"/>
                  </a:lnTo>
                  <a:lnTo>
                    <a:pt x="632" y="368"/>
                  </a:lnTo>
                  <a:lnTo>
                    <a:pt x="632" y="392"/>
                  </a:lnTo>
                  <a:lnTo>
                    <a:pt x="632" y="470"/>
                  </a:lnTo>
                  <a:lnTo>
                    <a:pt x="707" y="377"/>
                  </a:lnTo>
                  <a:lnTo>
                    <a:pt x="714" y="368"/>
                  </a:lnTo>
                  <a:lnTo>
                    <a:pt x="726" y="368"/>
                  </a:lnTo>
                  <a:lnTo>
                    <a:pt x="819" y="368"/>
                  </a:lnTo>
                  <a:cubicBezTo>
                    <a:pt x="834" y="368"/>
                    <a:pt x="848" y="362"/>
                    <a:pt x="858" y="352"/>
                  </a:cubicBezTo>
                  <a:cubicBezTo>
                    <a:pt x="868" y="342"/>
                    <a:pt x="875" y="328"/>
                    <a:pt x="875" y="313"/>
                  </a:cubicBezTo>
                  <a:lnTo>
                    <a:pt x="875" y="104"/>
                  </a:lnTo>
                  <a:cubicBezTo>
                    <a:pt x="875" y="89"/>
                    <a:pt x="868" y="75"/>
                    <a:pt x="858" y="65"/>
                  </a:cubicBezTo>
                  <a:cubicBezTo>
                    <a:pt x="848" y="55"/>
                    <a:pt x="834" y="48"/>
                    <a:pt x="819" y="48"/>
                  </a:cubicBezTo>
                  <a:lnTo>
                    <a:pt x="303" y="48"/>
                  </a:lnTo>
                  <a:cubicBezTo>
                    <a:pt x="288" y="48"/>
                    <a:pt x="274" y="55"/>
                    <a:pt x="264" y="65"/>
                  </a:cubicBezTo>
                  <a:cubicBezTo>
                    <a:pt x="253" y="75"/>
                    <a:pt x="247" y="89"/>
                    <a:pt x="247" y="104"/>
                  </a:cubicBezTo>
                  <a:lnTo>
                    <a:pt x="247" y="293"/>
                  </a:lnTo>
                  <a:cubicBezTo>
                    <a:pt x="235" y="311"/>
                    <a:pt x="228" y="333"/>
                    <a:pt x="226" y="356"/>
                  </a:cubicBezTo>
                  <a:cubicBezTo>
                    <a:pt x="219" y="347"/>
                    <a:pt x="210" y="338"/>
                    <a:pt x="201" y="332"/>
                  </a:cubicBezTo>
                  <a:cubicBezTo>
                    <a:pt x="200" y="325"/>
                    <a:pt x="199" y="319"/>
                    <a:pt x="199" y="313"/>
                  </a:cubicBezTo>
                  <a:lnTo>
                    <a:pt x="199" y="104"/>
                  </a:lnTo>
                  <a:cubicBezTo>
                    <a:pt x="199" y="76"/>
                    <a:pt x="211" y="50"/>
                    <a:pt x="230" y="31"/>
                  </a:cubicBezTo>
                  <a:cubicBezTo>
                    <a:pt x="248" y="12"/>
                    <a:pt x="274" y="0"/>
                    <a:pt x="303" y="0"/>
                  </a:cubicBezTo>
                  <a:close/>
                  <a:moveTo>
                    <a:pt x="130" y="344"/>
                  </a:moveTo>
                  <a:lnTo>
                    <a:pt x="130" y="344"/>
                  </a:lnTo>
                  <a:cubicBezTo>
                    <a:pt x="83" y="344"/>
                    <a:pt x="45" y="382"/>
                    <a:pt x="45" y="429"/>
                  </a:cubicBezTo>
                  <a:cubicBezTo>
                    <a:pt x="45" y="476"/>
                    <a:pt x="83" y="514"/>
                    <a:pt x="130" y="514"/>
                  </a:cubicBezTo>
                  <a:cubicBezTo>
                    <a:pt x="177" y="514"/>
                    <a:pt x="215" y="476"/>
                    <a:pt x="215" y="429"/>
                  </a:cubicBezTo>
                  <a:cubicBezTo>
                    <a:pt x="215" y="382"/>
                    <a:pt x="177" y="344"/>
                    <a:pt x="130" y="344"/>
                  </a:cubicBezTo>
                  <a:close/>
                  <a:moveTo>
                    <a:pt x="364" y="265"/>
                  </a:moveTo>
                  <a:lnTo>
                    <a:pt x="364" y="265"/>
                  </a:lnTo>
                  <a:cubicBezTo>
                    <a:pt x="307" y="265"/>
                    <a:pt x="261" y="311"/>
                    <a:pt x="261" y="368"/>
                  </a:cubicBezTo>
                  <a:cubicBezTo>
                    <a:pt x="261" y="425"/>
                    <a:pt x="307" y="471"/>
                    <a:pt x="364" y="471"/>
                  </a:cubicBezTo>
                  <a:cubicBezTo>
                    <a:pt x="420" y="471"/>
                    <a:pt x="466" y="425"/>
                    <a:pt x="466" y="368"/>
                  </a:cubicBezTo>
                  <a:cubicBezTo>
                    <a:pt x="466" y="311"/>
                    <a:pt x="420" y="265"/>
                    <a:pt x="364" y="265"/>
                  </a:cubicBezTo>
                  <a:close/>
                  <a:moveTo>
                    <a:pt x="274" y="748"/>
                  </a:moveTo>
                  <a:lnTo>
                    <a:pt x="274" y="748"/>
                  </a:lnTo>
                  <a:lnTo>
                    <a:pt x="274" y="601"/>
                  </a:lnTo>
                  <a:lnTo>
                    <a:pt x="285" y="601"/>
                  </a:lnTo>
                  <a:lnTo>
                    <a:pt x="285" y="748"/>
                  </a:lnTo>
                  <a:lnTo>
                    <a:pt x="285" y="771"/>
                  </a:lnTo>
                  <a:lnTo>
                    <a:pt x="446" y="771"/>
                  </a:lnTo>
                  <a:lnTo>
                    <a:pt x="446" y="748"/>
                  </a:lnTo>
                  <a:lnTo>
                    <a:pt x="446" y="601"/>
                  </a:lnTo>
                  <a:lnTo>
                    <a:pt x="457" y="601"/>
                  </a:lnTo>
                  <a:lnTo>
                    <a:pt x="457" y="748"/>
                  </a:lnTo>
                  <a:lnTo>
                    <a:pt x="522" y="748"/>
                  </a:lnTo>
                  <a:lnTo>
                    <a:pt x="522" y="548"/>
                  </a:lnTo>
                  <a:cubicBezTo>
                    <a:pt x="522" y="512"/>
                    <a:pt x="493" y="483"/>
                    <a:pt x="458" y="483"/>
                  </a:cubicBezTo>
                  <a:cubicBezTo>
                    <a:pt x="262" y="483"/>
                    <a:pt x="468" y="483"/>
                    <a:pt x="271" y="483"/>
                  </a:cubicBezTo>
                  <a:cubicBezTo>
                    <a:pt x="236" y="483"/>
                    <a:pt x="207" y="512"/>
                    <a:pt x="207" y="548"/>
                  </a:cubicBezTo>
                  <a:lnTo>
                    <a:pt x="207" y="748"/>
                  </a:lnTo>
                  <a:cubicBezTo>
                    <a:pt x="218" y="748"/>
                    <a:pt x="245" y="748"/>
                    <a:pt x="274" y="748"/>
                  </a:cubicBezTo>
                  <a:close/>
                  <a:moveTo>
                    <a:pt x="55" y="743"/>
                  </a:moveTo>
                  <a:lnTo>
                    <a:pt x="55" y="743"/>
                  </a:lnTo>
                  <a:lnTo>
                    <a:pt x="55" y="622"/>
                  </a:lnTo>
                  <a:lnTo>
                    <a:pt x="65" y="622"/>
                  </a:lnTo>
                  <a:lnTo>
                    <a:pt x="65" y="743"/>
                  </a:lnTo>
                  <a:lnTo>
                    <a:pt x="65" y="757"/>
                  </a:lnTo>
                  <a:lnTo>
                    <a:pt x="174" y="757"/>
                  </a:lnTo>
                  <a:lnTo>
                    <a:pt x="174" y="548"/>
                  </a:lnTo>
                  <a:cubicBezTo>
                    <a:pt x="174" y="540"/>
                    <a:pt x="175" y="532"/>
                    <a:pt x="177" y="524"/>
                  </a:cubicBezTo>
                  <a:lnTo>
                    <a:pt x="53" y="524"/>
                  </a:lnTo>
                  <a:cubicBezTo>
                    <a:pt x="24" y="524"/>
                    <a:pt x="0" y="548"/>
                    <a:pt x="0" y="577"/>
                  </a:cubicBezTo>
                  <a:lnTo>
                    <a:pt x="0" y="743"/>
                  </a:lnTo>
                  <a:cubicBezTo>
                    <a:pt x="10" y="743"/>
                    <a:pt x="32" y="743"/>
                    <a:pt x="55" y="743"/>
                  </a:cubicBezTo>
                  <a:close/>
                </a:path>
              </a:pathLst>
            </a:custGeom>
            <a:solidFill>
              <a:srgbClr val="FFFFFF"/>
            </a:solidFill>
            <a:ln w="9525">
              <a:noFill/>
            </a:ln>
          </p:spPr>
          <p:txBody>
            <a:bodyPr/>
            <a:lstStyle/>
            <a:p>
              <a:endParaRPr lang="zh-CN" altLang="en-US"/>
            </a:p>
          </p:txBody>
        </p:sp>
      </p:grpSp>
      <p:sp>
        <p:nvSpPr>
          <p:cNvPr id="8212" name="矩形 20"/>
          <p:cNvSpPr/>
          <p:nvPr/>
        </p:nvSpPr>
        <p:spPr>
          <a:xfrm>
            <a:off x="0" y="3155950"/>
            <a:ext cx="5522913" cy="542925"/>
          </a:xfrm>
          <a:prstGeom prst="rect">
            <a:avLst/>
          </a:prstGeom>
          <a:solidFill>
            <a:srgbClr val="F8F8F8"/>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9" name="Text Box 5"/>
          <p:cNvSpPr txBox="true"/>
          <p:nvPr/>
        </p:nvSpPr>
        <p:spPr>
          <a:xfrm>
            <a:off x="1849438" y="3197225"/>
            <a:ext cx="1692275" cy="460375"/>
          </a:xfrm>
          <a:prstGeom prst="rect">
            <a:avLst/>
          </a:prstGeom>
          <a:noFill/>
          <a:ln w="9525">
            <a:noFill/>
          </a:ln>
        </p:spPr>
        <p:txBody>
          <a:bodyPr anchor="t">
            <a:spAutoFit/>
          </a:bodyPr>
          <a:lstStyle/>
          <a:p>
            <a:pPr algn="ctr"/>
            <a:r>
              <a:rPr lang="en-US" altLang="zh-CN" sz="2400" dirty="0">
                <a:solidFill>
                  <a:srgbClr val="113E6A"/>
                </a:solidFill>
                <a:latin typeface="Times New Roman" panose="02020603050405020304" charset="0"/>
                <a:ea typeface="微软雅黑" panose="020B0503020204020204" pitchFamily="34" charset="-122"/>
                <a:cs typeface="Times New Roman" panose="02020603050405020304" charset="0"/>
              </a:rPr>
              <a:t>C</a:t>
            </a:r>
            <a:r>
              <a:rPr lang="zh-CN" altLang="en-US" sz="2400" dirty="0">
                <a:solidFill>
                  <a:srgbClr val="113E6A"/>
                </a:solidFill>
                <a:latin typeface="Times New Roman" panose="02020603050405020304" charset="0"/>
                <a:ea typeface="微软雅黑" panose="020B0503020204020204" pitchFamily="34" charset="-122"/>
                <a:cs typeface="Times New Roman" panose="02020603050405020304" charset="0"/>
              </a:rPr>
              <a:t>ontents</a:t>
            </a:r>
            <a:endParaRPr lang="zh-CN" altLang="en-US" sz="2400" dirty="0">
              <a:solidFill>
                <a:srgbClr val="113E6A"/>
              </a:solidFill>
              <a:latin typeface="Times New Roman" panose="02020603050405020304" charset="0"/>
              <a:ea typeface="微软雅黑" panose="020B0503020204020204" pitchFamily="34" charset="-122"/>
              <a:cs typeface="Times New Roman" panose="02020603050405020304" charset="0"/>
            </a:endParaRPr>
          </a:p>
        </p:txBody>
      </p:sp>
      <p:sp>
        <p:nvSpPr>
          <p:cNvPr id="8214" name="矩形 27"/>
          <p:cNvSpPr/>
          <p:nvPr/>
        </p:nvSpPr>
        <p:spPr>
          <a:xfrm>
            <a:off x="6889750" y="2074863"/>
            <a:ext cx="4681538" cy="576262"/>
          </a:xfrm>
          <a:prstGeom prst="rect">
            <a:avLst/>
          </a:prstGeom>
          <a:solidFill>
            <a:schemeClr val="accent2"/>
          </a:solidFill>
          <a:ln w="9525" cap="flat" cmpd="sng">
            <a:solidFill>
              <a:srgbClr val="113E6A"/>
            </a:solidFill>
            <a:prstDash val="solid"/>
            <a:round/>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8215" name="矩形 28"/>
          <p:cNvSpPr/>
          <p:nvPr/>
        </p:nvSpPr>
        <p:spPr>
          <a:xfrm>
            <a:off x="6889750" y="2865438"/>
            <a:ext cx="4681538" cy="576262"/>
          </a:xfrm>
          <a:prstGeom prst="rect">
            <a:avLst/>
          </a:prstGeom>
          <a:solidFill>
            <a:schemeClr val="accent2"/>
          </a:solidFill>
          <a:ln w="9525" cap="flat" cmpd="sng">
            <a:solidFill>
              <a:srgbClr val="113E6A"/>
            </a:solidFill>
            <a:prstDash val="solid"/>
            <a:round/>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8216" name="矩形 29"/>
          <p:cNvSpPr/>
          <p:nvPr/>
        </p:nvSpPr>
        <p:spPr>
          <a:xfrm>
            <a:off x="6889750" y="3656013"/>
            <a:ext cx="4681538" cy="574675"/>
          </a:xfrm>
          <a:prstGeom prst="rect">
            <a:avLst/>
          </a:prstGeom>
          <a:solidFill>
            <a:schemeClr val="accent2"/>
          </a:solidFill>
          <a:ln w="9525" cap="flat" cmpd="sng">
            <a:solidFill>
              <a:srgbClr val="113E6A"/>
            </a:solidFill>
            <a:prstDash val="solid"/>
            <a:round/>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8217" name="矩形 30"/>
          <p:cNvSpPr/>
          <p:nvPr/>
        </p:nvSpPr>
        <p:spPr>
          <a:xfrm>
            <a:off x="6889750" y="4445000"/>
            <a:ext cx="4681538" cy="576263"/>
          </a:xfrm>
          <a:prstGeom prst="rect">
            <a:avLst/>
          </a:prstGeom>
          <a:solidFill>
            <a:schemeClr val="accent2"/>
          </a:solidFill>
          <a:ln w="9525" cap="flat" cmpd="sng">
            <a:solidFill>
              <a:srgbClr val="113E6A"/>
            </a:solidFill>
            <a:prstDash val="solid"/>
            <a:round/>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8218" name="矩形 31"/>
          <p:cNvSpPr/>
          <p:nvPr/>
        </p:nvSpPr>
        <p:spPr>
          <a:xfrm>
            <a:off x="6889750" y="5235575"/>
            <a:ext cx="4681538" cy="576263"/>
          </a:xfrm>
          <a:prstGeom prst="rect">
            <a:avLst/>
          </a:prstGeom>
          <a:solidFill>
            <a:schemeClr val="accent2"/>
          </a:solidFill>
          <a:ln w="9525" cap="flat" cmpd="sng">
            <a:solidFill>
              <a:srgbClr val="113E6A"/>
            </a:solidFill>
            <a:prstDash val="solid"/>
            <a:round/>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grpSp>
        <p:nvGrpSpPr>
          <p:cNvPr id="38" name="组合 37"/>
          <p:cNvGrpSpPr/>
          <p:nvPr/>
        </p:nvGrpSpPr>
        <p:grpSpPr>
          <a:xfrm>
            <a:off x="6890469" y="2075495"/>
            <a:ext cx="949816" cy="3735824"/>
            <a:chOff x="6897317" y="2075495"/>
            <a:chExt cx="949816" cy="3735824"/>
          </a:xfrm>
          <a:solidFill>
            <a:srgbClr val="113E6A"/>
          </a:solidFill>
        </p:grpSpPr>
        <p:sp>
          <p:nvSpPr>
            <p:cNvPr id="33" name="矩形 32"/>
            <p:cNvSpPr/>
            <p:nvPr/>
          </p:nvSpPr>
          <p:spPr bwMode="auto">
            <a:xfrm>
              <a:off x="6897317" y="2075495"/>
              <a:ext cx="949816" cy="576064"/>
            </a:xfrm>
            <a:prstGeom prst="rect">
              <a:avLst/>
            </a:prstGeom>
            <a:grpFill/>
            <a:ln w="9525" cap="flat" cmpd="sng" algn="ctr">
              <a:solidFill>
                <a:srgbClr val="113E6A"/>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 name="矩形 33"/>
            <p:cNvSpPr/>
            <p:nvPr/>
          </p:nvSpPr>
          <p:spPr bwMode="auto">
            <a:xfrm>
              <a:off x="6897317" y="2865435"/>
              <a:ext cx="949816" cy="576064"/>
            </a:xfrm>
            <a:prstGeom prst="rect">
              <a:avLst/>
            </a:prstGeom>
            <a:grpFill/>
            <a:ln w="9525" cap="flat" cmpd="sng" algn="ctr">
              <a:solidFill>
                <a:srgbClr val="113E6A"/>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 name="矩形 34"/>
            <p:cNvSpPr/>
            <p:nvPr/>
          </p:nvSpPr>
          <p:spPr bwMode="auto">
            <a:xfrm>
              <a:off x="6897317" y="3655375"/>
              <a:ext cx="949816" cy="576064"/>
            </a:xfrm>
            <a:prstGeom prst="rect">
              <a:avLst/>
            </a:prstGeom>
            <a:grpFill/>
            <a:ln w="9525" cap="flat" cmpd="sng" algn="ctr">
              <a:solidFill>
                <a:srgbClr val="113E6A"/>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 name="矩形 35"/>
            <p:cNvSpPr/>
            <p:nvPr/>
          </p:nvSpPr>
          <p:spPr bwMode="auto">
            <a:xfrm>
              <a:off x="6897317" y="4445315"/>
              <a:ext cx="949816" cy="576064"/>
            </a:xfrm>
            <a:prstGeom prst="rect">
              <a:avLst/>
            </a:prstGeom>
            <a:grpFill/>
            <a:ln w="9525" cap="flat" cmpd="sng" algn="ctr">
              <a:solidFill>
                <a:srgbClr val="113E6A"/>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 name="矩形 36"/>
            <p:cNvSpPr/>
            <p:nvPr/>
          </p:nvSpPr>
          <p:spPr bwMode="auto">
            <a:xfrm>
              <a:off x="6897317" y="5235255"/>
              <a:ext cx="949816" cy="576064"/>
            </a:xfrm>
            <a:prstGeom prst="rect">
              <a:avLst/>
            </a:prstGeom>
            <a:grpFill/>
            <a:ln w="9525" cap="flat" cmpd="sng" algn="ctr">
              <a:solidFill>
                <a:srgbClr val="113E6A"/>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8220" name="Rectangle 14"/>
          <p:cNvSpPr/>
          <p:nvPr/>
        </p:nvSpPr>
        <p:spPr>
          <a:xfrm>
            <a:off x="7077075" y="2239963"/>
            <a:ext cx="599440" cy="307340"/>
          </a:xfrm>
          <a:prstGeom prst="rect">
            <a:avLst/>
          </a:prstGeom>
          <a:noFill/>
          <a:ln w="9525">
            <a:noFill/>
          </a:ln>
        </p:spPr>
        <p:txBody>
          <a:bodyPr wrap="none" lIns="0" tIns="0" rIns="0" bIns="0" anchor="t">
            <a:spAutoFit/>
          </a:bodyPr>
          <a:lstStyle/>
          <a:p>
            <a:r>
              <a:rPr lang="zh-CN" altLang="en-US" sz="2000" dirty="0">
                <a:solidFill>
                  <a:srgbClr val="FFFFFF"/>
                </a:solidFill>
                <a:latin typeface="Times New Roman" panose="02020603050405020304" charset="0"/>
                <a:ea typeface="微软雅黑" panose="020B0503020204020204" pitchFamily="34" charset="-122"/>
                <a:cs typeface="Times New Roman" panose="02020603050405020304" charset="0"/>
              </a:rPr>
              <a:t>Part 1</a:t>
            </a:r>
            <a:endParaRPr lang="zh-CN" altLang="en-US" sz="2000" dirty="0">
              <a:solidFill>
                <a:srgbClr val="FFFFFF"/>
              </a:solidFill>
              <a:latin typeface="Times New Roman" panose="02020603050405020304" charset="0"/>
              <a:ea typeface="微软雅黑" panose="020B0503020204020204" pitchFamily="34" charset="-122"/>
              <a:cs typeface="Times New Roman" panose="02020603050405020304" charset="0"/>
            </a:endParaRPr>
          </a:p>
        </p:txBody>
      </p:sp>
      <p:sp>
        <p:nvSpPr>
          <p:cNvPr id="8221" name="Rectangle 14"/>
          <p:cNvSpPr/>
          <p:nvPr/>
        </p:nvSpPr>
        <p:spPr>
          <a:xfrm>
            <a:off x="7077075" y="3022600"/>
            <a:ext cx="599440" cy="307340"/>
          </a:xfrm>
          <a:prstGeom prst="rect">
            <a:avLst/>
          </a:prstGeom>
          <a:noFill/>
          <a:ln w="9525">
            <a:noFill/>
          </a:ln>
        </p:spPr>
        <p:txBody>
          <a:bodyPr wrap="none" lIns="0" tIns="0" rIns="0" bIns="0" anchor="t">
            <a:spAutoFit/>
          </a:bodyPr>
          <a:lstStyle/>
          <a:p>
            <a:r>
              <a:rPr lang="zh-CN" altLang="en-US" sz="2000" dirty="0">
                <a:solidFill>
                  <a:srgbClr val="FFFFFF"/>
                </a:solidFill>
                <a:latin typeface="Times New Roman" panose="02020603050405020304" charset="0"/>
                <a:ea typeface="微软雅黑" panose="020B0503020204020204" pitchFamily="34" charset="-122"/>
                <a:cs typeface="Times New Roman" panose="02020603050405020304" charset="0"/>
              </a:rPr>
              <a:t>Part </a:t>
            </a:r>
            <a:r>
              <a:rPr lang="en-US" altLang="zh-CN" sz="2000" dirty="0">
                <a:solidFill>
                  <a:srgbClr val="FFFFFF"/>
                </a:solidFill>
                <a:latin typeface="Times New Roman" panose="02020603050405020304" charset="0"/>
                <a:ea typeface="微软雅黑" panose="020B0503020204020204" pitchFamily="34" charset="-122"/>
                <a:cs typeface="Times New Roman" panose="02020603050405020304" charset="0"/>
              </a:rPr>
              <a:t>2</a:t>
            </a:r>
            <a:endParaRPr lang="zh-CN" altLang="en-US" sz="2000" dirty="0">
              <a:latin typeface="Times New Roman" panose="02020603050405020304" charset="0"/>
              <a:ea typeface="微软雅黑" panose="020B0503020204020204" pitchFamily="34" charset="-122"/>
              <a:cs typeface="Times New Roman" panose="02020603050405020304" charset="0"/>
            </a:endParaRPr>
          </a:p>
        </p:txBody>
      </p:sp>
      <p:sp>
        <p:nvSpPr>
          <p:cNvPr id="8222" name="Rectangle 14"/>
          <p:cNvSpPr/>
          <p:nvPr/>
        </p:nvSpPr>
        <p:spPr>
          <a:xfrm>
            <a:off x="7077075" y="3814763"/>
            <a:ext cx="676910" cy="307340"/>
          </a:xfrm>
          <a:prstGeom prst="rect">
            <a:avLst/>
          </a:prstGeom>
          <a:noFill/>
          <a:ln w="9525">
            <a:noFill/>
          </a:ln>
        </p:spPr>
        <p:txBody>
          <a:bodyPr wrap="none" lIns="0" tIns="0" rIns="0" bIns="0" anchor="t">
            <a:spAutoFit/>
          </a:bodyPr>
          <a:lstStyle/>
          <a:p>
            <a:r>
              <a:rPr lang="zh-CN" altLang="en-US" sz="2000" dirty="0">
                <a:solidFill>
                  <a:srgbClr val="FFFFFF"/>
                </a:solidFill>
                <a:latin typeface="微软雅黑" panose="020B0503020204020204" pitchFamily="34" charset="-122"/>
                <a:ea typeface="微软雅黑" panose="020B0503020204020204" pitchFamily="34" charset="-122"/>
              </a:rPr>
              <a:t>Part </a:t>
            </a:r>
            <a:r>
              <a:rPr lang="en-US" altLang="zh-CN" sz="2000" dirty="0">
                <a:solidFill>
                  <a:srgbClr val="FFFFFF"/>
                </a:solidFill>
                <a:latin typeface="微软雅黑" panose="020B0503020204020204" pitchFamily="34" charset="-122"/>
                <a:ea typeface="微软雅黑" panose="020B0503020204020204" pitchFamily="34" charset="-122"/>
              </a:rPr>
              <a:t>3</a:t>
            </a:r>
            <a:endParaRPr lang="zh-CN" altLang="en-US" sz="2000" dirty="0">
              <a:latin typeface="微软雅黑" panose="020B0503020204020204" pitchFamily="34" charset="-122"/>
              <a:ea typeface="微软雅黑" panose="020B0503020204020204" pitchFamily="34" charset="-122"/>
            </a:endParaRPr>
          </a:p>
        </p:txBody>
      </p:sp>
      <p:sp>
        <p:nvSpPr>
          <p:cNvPr id="8223" name="Rectangle 14"/>
          <p:cNvSpPr/>
          <p:nvPr/>
        </p:nvSpPr>
        <p:spPr>
          <a:xfrm>
            <a:off x="7077075" y="4618038"/>
            <a:ext cx="648970" cy="307340"/>
          </a:xfrm>
          <a:prstGeom prst="rect">
            <a:avLst/>
          </a:prstGeom>
          <a:noFill/>
          <a:ln w="9525">
            <a:noFill/>
          </a:ln>
        </p:spPr>
        <p:txBody>
          <a:bodyPr wrap="none" lIns="0" tIns="0" rIns="0" bIns="0" anchor="t">
            <a:spAutoFit/>
          </a:bodyPr>
          <a:lstStyle/>
          <a:p>
            <a:r>
              <a:rPr lang="zh-CN" altLang="en-US" sz="2000" dirty="0">
                <a:solidFill>
                  <a:srgbClr val="FFFFFF"/>
                </a:solidFill>
                <a:latin typeface="微软雅黑" panose="020B0503020204020204" pitchFamily="34" charset="-122"/>
                <a:ea typeface="微软雅黑" panose="020B0503020204020204" pitchFamily="34" charset="-122"/>
              </a:rPr>
              <a:t>Part </a:t>
            </a:r>
            <a:r>
              <a:rPr lang="en-US" altLang="zh-CN" sz="1600" dirty="0">
                <a:solidFill>
                  <a:srgbClr val="FFFFFF"/>
                </a:solidFill>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8224" name="Rectangle 14"/>
          <p:cNvSpPr/>
          <p:nvPr/>
        </p:nvSpPr>
        <p:spPr>
          <a:xfrm>
            <a:off x="7077075" y="5410200"/>
            <a:ext cx="676910" cy="307340"/>
          </a:xfrm>
          <a:prstGeom prst="rect">
            <a:avLst/>
          </a:prstGeom>
          <a:noFill/>
          <a:ln w="9525">
            <a:noFill/>
          </a:ln>
        </p:spPr>
        <p:txBody>
          <a:bodyPr wrap="square" lIns="0" tIns="0" rIns="0" bIns="0" anchor="t">
            <a:spAutoFit/>
          </a:bodyPr>
          <a:lstStyle/>
          <a:p>
            <a:r>
              <a:rPr lang="zh-CN" altLang="en-US" sz="2000" dirty="0">
                <a:solidFill>
                  <a:srgbClr val="FFFFFF"/>
                </a:solidFill>
                <a:latin typeface="Times New Roman" panose="02020603050405020304" charset="0"/>
                <a:ea typeface="微软雅黑" panose="020B0503020204020204" pitchFamily="34" charset="-122"/>
                <a:cs typeface="Times New Roman" panose="02020603050405020304" charset="0"/>
              </a:rPr>
              <a:t>Part </a:t>
            </a:r>
            <a:r>
              <a:rPr lang="en-US" altLang="zh-CN" sz="1600" dirty="0">
                <a:solidFill>
                  <a:srgbClr val="FFFFFF"/>
                </a:solidFill>
                <a:latin typeface="Times New Roman" panose="02020603050405020304" charset="0"/>
                <a:ea typeface="微软雅黑" panose="020B0503020204020204" pitchFamily="34" charset="-122"/>
                <a:cs typeface="Times New Roman" panose="02020603050405020304" charset="0"/>
              </a:rPr>
              <a:t>5</a:t>
            </a:r>
            <a:endParaRPr lang="zh-CN" altLang="en-US" dirty="0">
              <a:latin typeface="Times New Roman" panose="02020603050405020304" charset="0"/>
              <a:ea typeface="微软雅黑" panose="020B0503020204020204" pitchFamily="34" charset="-122"/>
              <a:cs typeface="Times New Roman" panose="02020603050405020304" charset="0"/>
            </a:endParaRPr>
          </a:p>
        </p:txBody>
      </p:sp>
      <p:sp>
        <p:nvSpPr>
          <p:cNvPr id="43" name="TextBox 59"/>
          <p:cNvSpPr txBox="true"/>
          <p:nvPr/>
        </p:nvSpPr>
        <p:spPr>
          <a:xfrm>
            <a:off x="7983855" y="2157730"/>
            <a:ext cx="2289810" cy="398780"/>
          </a:xfrm>
          <a:prstGeom prst="rect">
            <a:avLst/>
          </a:prstGeom>
          <a:noFill/>
          <a:ln w="9525">
            <a:noFill/>
          </a:ln>
        </p:spPr>
        <p:txBody>
          <a:bodyPr wrap="square" anchor="t">
            <a:spAutoFit/>
          </a:bodyPr>
          <a:lstStyle/>
          <a:p>
            <a:r>
              <a:rPr lang="en-US" altLang="zh-CN" sz="2000" b="1" dirty="0">
                <a:solidFill>
                  <a:srgbClr val="113E6A"/>
                </a:solidFill>
                <a:latin typeface="SimSun" panose="02010600030101010101" pitchFamily="2" charset="-122"/>
                <a:ea typeface="SimSun" panose="02010600030101010101" pitchFamily="2" charset="-122"/>
              </a:rPr>
              <a:t>研究目的及意义</a:t>
            </a:r>
            <a:endParaRPr lang="en-US" altLang="zh-CN" sz="2000" b="1" dirty="0">
              <a:solidFill>
                <a:srgbClr val="113E6A"/>
              </a:solidFill>
              <a:latin typeface="SimSun" panose="02010600030101010101" pitchFamily="2" charset="-122"/>
              <a:ea typeface="SimSun" panose="02010600030101010101" pitchFamily="2" charset="-122"/>
            </a:endParaRPr>
          </a:p>
        </p:txBody>
      </p:sp>
      <p:sp>
        <p:nvSpPr>
          <p:cNvPr id="44" name="TextBox 59"/>
          <p:cNvSpPr txBox="true"/>
          <p:nvPr/>
        </p:nvSpPr>
        <p:spPr>
          <a:xfrm>
            <a:off x="7983538" y="2953385"/>
            <a:ext cx="2416175" cy="398780"/>
          </a:xfrm>
          <a:prstGeom prst="rect">
            <a:avLst/>
          </a:prstGeom>
          <a:noFill/>
          <a:ln w="9525">
            <a:noFill/>
          </a:ln>
        </p:spPr>
        <p:txBody>
          <a:bodyPr anchor="t">
            <a:spAutoFit/>
          </a:bodyPr>
          <a:lstStyle/>
          <a:p>
            <a:r>
              <a:rPr lang="en-US" altLang="zh-CN" sz="2000" b="1" dirty="0">
                <a:solidFill>
                  <a:srgbClr val="113E6A"/>
                </a:solidFill>
                <a:latin typeface="SimSun" panose="02010600030101010101" pitchFamily="2" charset="-122"/>
                <a:ea typeface="SimSun" panose="02010600030101010101" pitchFamily="2" charset="-122"/>
              </a:rPr>
              <a:t>研究现状</a:t>
            </a:r>
            <a:endParaRPr lang="en-US" altLang="zh-CN" sz="2000" b="1" dirty="0">
              <a:solidFill>
                <a:srgbClr val="113E6A"/>
              </a:solidFill>
              <a:latin typeface="SimSun" panose="02010600030101010101" pitchFamily="2" charset="-122"/>
              <a:ea typeface="SimSun" panose="02010600030101010101" pitchFamily="2" charset="-122"/>
            </a:endParaRPr>
          </a:p>
        </p:txBody>
      </p:sp>
      <p:sp>
        <p:nvSpPr>
          <p:cNvPr id="45" name="TextBox 59"/>
          <p:cNvSpPr txBox="true"/>
          <p:nvPr/>
        </p:nvSpPr>
        <p:spPr>
          <a:xfrm>
            <a:off x="7983538" y="3749675"/>
            <a:ext cx="3155950" cy="398780"/>
          </a:xfrm>
          <a:prstGeom prst="rect">
            <a:avLst/>
          </a:prstGeom>
          <a:noFill/>
          <a:ln w="9525">
            <a:noFill/>
          </a:ln>
        </p:spPr>
        <p:txBody>
          <a:bodyPr anchor="t">
            <a:spAutoFit/>
          </a:bodyPr>
          <a:lstStyle/>
          <a:p>
            <a:r>
              <a:rPr lang="en-US" altLang="zh-CN" sz="2000" b="1" dirty="0">
                <a:solidFill>
                  <a:srgbClr val="113E6A"/>
                </a:solidFill>
                <a:latin typeface="SimSun" panose="02010600030101010101" pitchFamily="2" charset="-122"/>
                <a:ea typeface="SimSun" panose="02010600030101010101" pitchFamily="2" charset="-122"/>
              </a:rPr>
              <a:t>研究方案</a:t>
            </a:r>
            <a:endParaRPr lang="en-US" altLang="zh-CN" sz="2000" b="1" dirty="0">
              <a:solidFill>
                <a:srgbClr val="113E6A"/>
              </a:solidFill>
              <a:latin typeface="SimSun" panose="02010600030101010101" pitchFamily="2" charset="-122"/>
              <a:ea typeface="SimSun" panose="02010600030101010101" pitchFamily="2" charset="-122"/>
            </a:endParaRPr>
          </a:p>
        </p:txBody>
      </p:sp>
      <p:sp>
        <p:nvSpPr>
          <p:cNvPr id="46" name="TextBox 59"/>
          <p:cNvSpPr txBox="true"/>
          <p:nvPr/>
        </p:nvSpPr>
        <p:spPr>
          <a:xfrm>
            <a:off x="7983538" y="4540250"/>
            <a:ext cx="2290762" cy="398780"/>
          </a:xfrm>
          <a:prstGeom prst="rect">
            <a:avLst/>
          </a:prstGeom>
          <a:noFill/>
          <a:ln w="9525">
            <a:noFill/>
          </a:ln>
        </p:spPr>
        <p:txBody>
          <a:bodyPr anchor="t">
            <a:spAutoFit/>
          </a:bodyPr>
          <a:lstStyle/>
          <a:p>
            <a:r>
              <a:rPr lang="en-US" altLang="zh-CN" sz="2000" b="1" dirty="0">
                <a:solidFill>
                  <a:srgbClr val="113E6A"/>
                </a:solidFill>
                <a:latin typeface="SimSun" panose="02010600030101010101" pitchFamily="2" charset="-122"/>
                <a:ea typeface="SimSun" panose="02010600030101010101" pitchFamily="2" charset="-122"/>
              </a:rPr>
              <a:t>关键技术和难点</a:t>
            </a:r>
            <a:endParaRPr lang="en-US" altLang="zh-CN" sz="2000" b="1" dirty="0">
              <a:solidFill>
                <a:srgbClr val="113E6A"/>
              </a:solidFill>
              <a:latin typeface="SimSun" panose="02010600030101010101" pitchFamily="2" charset="-122"/>
              <a:ea typeface="SimSun" panose="02010600030101010101" pitchFamily="2" charset="-122"/>
            </a:endParaRPr>
          </a:p>
        </p:txBody>
      </p:sp>
      <p:sp>
        <p:nvSpPr>
          <p:cNvPr id="47" name="TextBox 59"/>
          <p:cNvSpPr txBox="true"/>
          <p:nvPr/>
        </p:nvSpPr>
        <p:spPr>
          <a:xfrm>
            <a:off x="7983538" y="5314950"/>
            <a:ext cx="2940050" cy="398780"/>
          </a:xfrm>
          <a:prstGeom prst="rect">
            <a:avLst/>
          </a:prstGeom>
          <a:noFill/>
          <a:ln w="9525">
            <a:noFill/>
          </a:ln>
        </p:spPr>
        <p:txBody>
          <a:bodyPr anchor="t">
            <a:spAutoFit/>
          </a:bodyPr>
          <a:lstStyle/>
          <a:p>
            <a:r>
              <a:rPr lang="en-US" altLang="zh-CN" sz="2000" b="1" dirty="0">
                <a:solidFill>
                  <a:srgbClr val="113E6A"/>
                </a:solidFill>
                <a:latin typeface="SimSun" panose="02010600030101010101" pitchFamily="2" charset="-122"/>
                <a:ea typeface="SimSun" panose="02010600030101010101" pitchFamily="2" charset="-122"/>
              </a:rPr>
              <a:t>预期结果</a:t>
            </a:r>
            <a:endParaRPr lang="en-US" altLang="zh-CN" sz="2000" b="1" dirty="0">
              <a:solidFill>
                <a:srgbClr val="113E6A"/>
              </a:solidFill>
              <a:latin typeface="SimSun" panose="02010600030101010101" pitchFamily="2" charset="-122"/>
              <a:ea typeface="SimSun"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false">
          <a:blip r:embed="rId1" cstate="print"/>
          <a:stretch>
            <a:fillRect/>
          </a:stretch>
        </a:blipFill>
        <a:effectLst/>
      </p:bgPr>
    </p:bg>
    <p:spTree>
      <p:nvGrpSpPr>
        <p:cNvPr id="1" name=""/>
        <p:cNvGrpSpPr/>
        <p:nvPr/>
      </p:nvGrpSpPr>
      <p:grpSpPr>
        <a:xfrm>
          <a:off x="0" y="0"/>
          <a:ext cx="0" cy="0"/>
          <a:chOff x="0" y="0"/>
          <a:chExt cx="0" cy="0"/>
        </a:xfrm>
      </p:grpSpPr>
      <p:sp>
        <p:nvSpPr>
          <p:cNvPr id="10242" name="Oval 5"/>
          <p:cNvSpPr/>
          <p:nvPr/>
        </p:nvSpPr>
        <p:spPr>
          <a:xfrm>
            <a:off x="4062413" y="667068"/>
            <a:ext cx="4141787" cy="4144962"/>
          </a:xfrm>
          <a:prstGeom prst="ellipse">
            <a:avLst/>
          </a:prstGeom>
          <a:solidFill>
            <a:srgbClr val="FFFFFF"/>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10243" name="Freeform 11"/>
          <p:cNvSpPr>
            <a:spLocks noEditPoints="true"/>
          </p:cNvSpPr>
          <p:nvPr/>
        </p:nvSpPr>
        <p:spPr>
          <a:xfrm>
            <a:off x="5595938" y="936625"/>
            <a:ext cx="1152525" cy="1217613"/>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1404" h="1483">
                <a:moveTo>
                  <a:pt x="308" y="0"/>
                </a:moveTo>
                <a:lnTo>
                  <a:pt x="877" y="0"/>
                </a:lnTo>
                <a:cubicBezTo>
                  <a:pt x="984" y="0"/>
                  <a:pt x="1072" y="88"/>
                  <a:pt x="1072" y="195"/>
                </a:cubicBezTo>
                <a:lnTo>
                  <a:pt x="1072" y="456"/>
                </a:lnTo>
                <a:cubicBezTo>
                  <a:pt x="1010" y="504"/>
                  <a:pt x="973" y="550"/>
                  <a:pt x="924" y="616"/>
                </a:cubicBezTo>
                <a:lnTo>
                  <a:pt x="924" y="195"/>
                </a:lnTo>
                <a:cubicBezTo>
                  <a:pt x="924" y="169"/>
                  <a:pt x="903" y="147"/>
                  <a:pt x="877" y="147"/>
                </a:cubicBezTo>
                <a:lnTo>
                  <a:pt x="426" y="147"/>
                </a:lnTo>
                <a:lnTo>
                  <a:pt x="426" y="354"/>
                </a:lnTo>
                <a:cubicBezTo>
                  <a:pt x="426" y="374"/>
                  <a:pt x="409" y="391"/>
                  <a:pt x="389" y="391"/>
                </a:cubicBezTo>
                <a:lnTo>
                  <a:pt x="148" y="391"/>
                </a:lnTo>
                <a:lnTo>
                  <a:pt x="148" y="1111"/>
                </a:lnTo>
                <a:cubicBezTo>
                  <a:pt x="148" y="1138"/>
                  <a:pt x="169" y="1159"/>
                  <a:pt x="196" y="1159"/>
                </a:cubicBezTo>
                <a:lnTo>
                  <a:pt x="647" y="1159"/>
                </a:lnTo>
                <a:cubicBezTo>
                  <a:pt x="632" y="1208"/>
                  <a:pt x="619" y="1257"/>
                  <a:pt x="610" y="1307"/>
                </a:cubicBezTo>
                <a:lnTo>
                  <a:pt x="196" y="1307"/>
                </a:lnTo>
                <a:cubicBezTo>
                  <a:pt x="88" y="1307"/>
                  <a:pt x="0" y="1219"/>
                  <a:pt x="0" y="1111"/>
                </a:cubicBezTo>
                <a:lnTo>
                  <a:pt x="0" y="308"/>
                </a:lnTo>
                <a:lnTo>
                  <a:pt x="308" y="0"/>
                </a:lnTo>
                <a:close/>
                <a:moveTo>
                  <a:pt x="1246" y="478"/>
                </a:moveTo>
                <a:cubicBezTo>
                  <a:pt x="1266" y="490"/>
                  <a:pt x="1279" y="509"/>
                  <a:pt x="1284" y="536"/>
                </a:cubicBezTo>
                <a:cubicBezTo>
                  <a:pt x="1322" y="546"/>
                  <a:pt x="1359" y="571"/>
                  <a:pt x="1386" y="619"/>
                </a:cubicBezTo>
                <a:cubicBezTo>
                  <a:pt x="1404" y="661"/>
                  <a:pt x="1397" y="720"/>
                  <a:pt x="1372" y="765"/>
                </a:cubicBezTo>
                <a:cubicBezTo>
                  <a:pt x="1330" y="843"/>
                  <a:pt x="1273" y="938"/>
                  <a:pt x="1222" y="1016"/>
                </a:cubicBezTo>
                <a:cubicBezTo>
                  <a:pt x="1190" y="1029"/>
                  <a:pt x="1196" y="961"/>
                  <a:pt x="1208" y="944"/>
                </a:cubicBezTo>
                <a:cubicBezTo>
                  <a:pt x="1249" y="882"/>
                  <a:pt x="1284" y="824"/>
                  <a:pt x="1317" y="713"/>
                </a:cubicBezTo>
                <a:cubicBezTo>
                  <a:pt x="1324" y="661"/>
                  <a:pt x="1300" y="637"/>
                  <a:pt x="1284" y="614"/>
                </a:cubicBezTo>
                <a:cubicBezTo>
                  <a:pt x="1283" y="618"/>
                  <a:pt x="1282" y="623"/>
                  <a:pt x="1281" y="628"/>
                </a:cubicBezTo>
                <a:cubicBezTo>
                  <a:pt x="1250" y="614"/>
                  <a:pt x="1220" y="599"/>
                  <a:pt x="1189" y="582"/>
                </a:cubicBezTo>
                <a:cubicBezTo>
                  <a:pt x="1158" y="565"/>
                  <a:pt x="1129" y="543"/>
                  <a:pt x="1099" y="523"/>
                </a:cubicBezTo>
                <a:cubicBezTo>
                  <a:pt x="1157" y="473"/>
                  <a:pt x="1207" y="456"/>
                  <a:pt x="1246" y="478"/>
                </a:cubicBezTo>
                <a:close/>
                <a:moveTo>
                  <a:pt x="1268" y="683"/>
                </a:moveTo>
                <a:cubicBezTo>
                  <a:pt x="1242" y="770"/>
                  <a:pt x="1192" y="879"/>
                  <a:pt x="1121" y="1002"/>
                </a:cubicBezTo>
                <a:cubicBezTo>
                  <a:pt x="1086" y="1064"/>
                  <a:pt x="1045" y="1123"/>
                  <a:pt x="1003" y="1178"/>
                </a:cubicBezTo>
                <a:cubicBezTo>
                  <a:pt x="964" y="1159"/>
                  <a:pt x="925" y="1138"/>
                  <a:pt x="885" y="1116"/>
                </a:cubicBezTo>
                <a:cubicBezTo>
                  <a:pt x="843" y="1094"/>
                  <a:pt x="804" y="1066"/>
                  <a:pt x="764" y="1039"/>
                </a:cubicBezTo>
                <a:cubicBezTo>
                  <a:pt x="790" y="976"/>
                  <a:pt x="821" y="911"/>
                  <a:pt x="857" y="849"/>
                </a:cubicBezTo>
                <a:cubicBezTo>
                  <a:pt x="927" y="727"/>
                  <a:pt x="996" y="628"/>
                  <a:pt x="1058" y="562"/>
                </a:cubicBezTo>
                <a:cubicBezTo>
                  <a:pt x="1091" y="584"/>
                  <a:pt x="1124" y="608"/>
                  <a:pt x="1159" y="628"/>
                </a:cubicBezTo>
                <a:cubicBezTo>
                  <a:pt x="1195" y="649"/>
                  <a:pt x="1232" y="664"/>
                  <a:pt x="1268" y="683"/>
                </a:cubicBezTo>
                <a:close/>
                <a:moveTo>
                  <a:pt x="968" y="1222"/>
                </a:moveTo>
                <a:cubicBezTo>
                  <a:pt x="839" y="1379"/>
                  <a:pt x="708" y="1483"/>
                  <a:pt x="678" y="1466"/>
                </a:cubicBezTo>
                <a:cubicBezTo>
                  <a:pt x="648" y="1448"/>
                  <a:pt x="672" y="1283"/>
                  <a:pt x="743" y="1092"/>
                </a:cubicBezTo>
                <a:cubicBezTo>
                  <a:pt x="779" y="1116"/>
                  <a:pt x="816" y="1140"/>
                  <a:pt x="854" y="1162"/>
                </a:cubicBezTo>
                <a:cubicBezTo>
                  <a:pt x="892" y="1184"/>
                  <a:pt x="930" y="1202"/>
                  <a:pt x="968" y="1222"/>
                </a:cubicBezTo>
                <a:close/>
                <a:moveTo>
                  <a:pt x="508" y="258"/>
                </a:moveTo>
                <a:lnTo>
                  <a:pt x="833" y="258"/>
                </a:lnTo>
                <a:lnTo>
                  <a:pt x="833" y="333"/>
                </a:lnTo>
                <a:lnTo>
                  <a:pt x="508" y="333"/>
                </a:lnTo>
                <a:lnTo>
                  <a:pt x="508" y="258"/>
                </a:lnTo>
                <a:close/>
                <a:moveTo>
                  <a:pt x="256" y="756"/>
                </a:moveTo>
                <a:lnTo>
                  <a:pt x="446" y="756"/>
                </a:lnTo>
                <a:lnTo>
                  <a:pt x="446" y="831"/>
                </a:lnTo>
                <a:lnTo>
                  <a:pt x="256" y="831"/>
                </a:lnTo>
                <a:lnTo>
                  <a:pt x="256" y="756"/>
                </a:lnTo>
                <a:close/>
                <a:moveTo>
                  <a:pt x="256" y="583"/>
                </a:moveTo>
                <a:lnTo>
                  <a:pt x="833" y="583"/>
                </a:lnTo>
                <a:lnTo>
                  <a:pt x="833" y="658"/>
                </a:lnTo>
                <a:lnTo>
                  <a:pt x="256" y="658"/>
                </a:lnTo>
                <a:lnTo>
                  <a:pt x="256" y="583"/>
                </a:lnTo>
                <a:close/>
                <a:moveTo>
                  <a:pt x="256" y="423"/>
                </a:moveTo>
                <a:lnTo>
                  <a:pt x="833" y="423"/>
                </a:lnTo>
                <a:lnTo>
                  <a:pt x="833" y="498"/>
                </a:lnTo>
                <a:lnTo>
                  <a:pt x="256" y="498"/>
                </a:lnTo>
                <a:lnTo>
                  <a:pt x="256" y="423"/>
                </a:lnTo>
                <a:close/>
                <a:moveTo>
                  <a:pt x="192" y="323"/>
                </a:moveTo>
                <a:lnTo>
                  <a:pt x="334" y="323"/>
                </a:lnTo>
                <a:cubicBezTo>
                  <a:pt x="347" y="323"/>
                  <a:pt x="359" y="312"/>
                  <a:pt x="359" y="299"/>
                </a:cubicBezTo>
                <a:lnTo>
                  <a:pt x="359" y="157"/>
                </a:lnTo>
                <a:lnTo>
                  <a:pt x="192" y="323"/>
                </a:lnTo>
                <a:close/>
              </a:path>
            </a:pathLst>
          </a:custGeom>
          <a:solidFill>
            <a:srgbClr val="113E6A"/>
          </a:solidFill>
          <a:ln w="9525">
            <a:noFill/>
          </a:ln>
        </p:spPr>
        <p:txBody>
          <a:bodyPr/>
          <a:lstStyle/>
          <a:p>
            <a:endParaRPr lang="zh-CN" altLang="en-US"/>
          </a:p>
        </p:txBody>
      </p:sp>
      <p:sp>
        <p:nvSpPr>
          <p:cNvPr id="10244" name="Line 12"/>
          <p:cNvSpPr/>
          <p:nvPr/>
        </p:nvSpPr>
        <p:spPr>
          <a:xfrm>
            <a:off x="4195763" y="2740025"/>
            <a:ext cx="3808412" cy="0"/>
          </a:xfrm>
          <a:prstGeom prst="line">
            <a:avLst/>
          </a:prstGeom>
          <a:ln w="12700" cap="flat" cmpd="sng">
            <a:solidFill>
              <a:schemeClr val="bg2"/>
            </a:solidFill>
            <a:prstDash val="solid"/>
            <a:round/>
            <a:headEnd type="none" w="med" len="med"/>
            <a:tailEnd type="none" w="med" len="med"/>
          </a:ln>
        </p:spPr>
      </p:sp>
      <p:sp>
        <p:nvSpPr>
          <p:cNvPr id="10245" name="TextBox 77"/>
          <p:cNvSpPr txBox="true"/>
          <p:nvPr/>
        </p:nvSpPr>
        <p:spPr>
          <a:xfrm>
            <a:off x="4062095" y="3068955"/>
            <a:ext cx="4142105" cy="768350"/>
          </a:xfrm>
          <a:prstGeom prst="rect">
            <a:avLst/>
          </a:prstGeom>
          <a:noFill/>
          <a:ln w="9525">
            <a:noFill/>
          </a:ln>
        </p:spPr>
        <p:txBody>
          <a:bodyPr wrap="square" anchor="t">
            <a:spAutoFit/>
          </a:bodyPr>
          <a:lstStyle/>
          <a:p>
            <a:pPr algn="ctr"/>
            <a:r>
              <a:rPr lang="en-US" altLang="zh-CN" sz="4400" b="1" dirty="0">
                <a:solidFill>
                  <a:srgbClr val="363636"/>
                </a:solidFill>
                <a:latin typeface="SimSun" panose="02010600030101010101" pitchFamily="2" charset="-122"/>
                <a:ea typeface="SimSun" panose="02010600030101010101" pitchFamily="2" charset="-122"/>
              </a:rPr>
              <a:t>研究目的及意义</a:t>
            </a:r>
            <a:endParaRPr lang="en-US" altLang="zh-CN" sz="4400" b="1" dirty="0">
              <a:solidFill>
                <a:srgbClr val="363636"/>
              </a:solidFill>
              <a:latin typeface="SimSun" panose="02010600030101010101" pitchFamily="2" charset="-122"/>
              <a:ea typeface="SimSun" panose="02010600030101010101" pitchFamily="2" charset="-122"/>
            </a:endParaRPr>
          </a:p>
        </p:txBody>
      </p:sp>
      <p:sp>
        <p:nvSpPr>
          <p:cNvPr id="10246" name="Rectangle 14"/>
          <p:cNvSpPr/>
          <p:nvPr/>
        </p:nvSpPr>
        <p:spPr>
          <a:xfrm>
            <a:off x="5634038" y="2255838"/>
            <a:ext cx="779145" cy="400050"/>
          </a:xfrm>
          <a:prstGeom prst="rect">
            <a:avLst/>
          </a:prstGeom>
          <a:noFill/>
          <a:ln w="9525">
            <a:noFill/>
          </a:ln>
        </p:spPr>
        <p:txBody>
          <a:bodyPr wrap="none" lIns="0" tIns="0" rIns="0" bIns="0" anchor="t">
            <a:spAutoFit/>
          </a:bodyPr>
          <a:lstStyle/>
          <a:p>
            <a:r>
              <a:rPr lang="zh-CN" altLang="en-US" sz="2600" dirty="0">
                <a:solidFill>
                  <a:srgbClr val="363636"/>
                </a:solidFill>
                <a:latin typeface="Times New Roman" panose="02020603050405020304" charset="0"/>
                <a:ea typeface="微软雅黑" panose="020B0503020204020204" pitchFamily="34" charset="-122"/>
                <a:cs typeface="Times New Roman" panose="02020603050405020304" charset="0"/>
              </a:rPr>
              <a:t>Part 1</a:t>
            </a:r>
            <a:endParaRPr lang="zh-CN" altLang="en-US" sz="2600" dirty="0">
              <a:solidFill>
                <a:srgbClr val="363636"/>
              </a:solidFill>
              <a:latin typeface="Times New Roman" panose="02020603050405020304" charset="0"/>
              <a:ea typeface="微软雅黑" panose="020B0503020204020204" pitchFamily="34" charset="-122"/>
              <a:cs typeface="Times New Roman" panose="02020603050405020304" charset="0"/>
            </a:endParaRPr>
          </a:p>
        </p:txBody>
      </p:sp>
      <p:pic>
        <p:nvPicPr>
          <p:cNvPr id="19" name="图片 18"/>
          <p:cNvPicPr>
            <a:picLocks noChangeAspect="true"/>
          </p:cNvPicPr>
          <p:nvPr/>
        </p:nvPicPr>
        <p:blipFill>
          <a:blip r:embed="rId2">
            <a:extLst>
              <a:ext uri="{28A0092B-C50C-407E-A947-70E740481C1C}">
                <a14:useLocalDpi xmlns:a14="http://schemas.microsoft.com/office/drawing/2010/main" val="false"/>
              </a:ext>
            </a:extLst>
          </a:blip>
          <a:stretch>
            <a:fillRect/>
          </a:stretch>
        </p:blipFill>
        <p:spPr>
          <a:xfrm>
            <a:off x="9338741" y="91674"/>
            <a:ext cx="2646380" cy="503185"/>
          </a:xfrm>
          <a:prstGeom prst="rect">
            <a:avLst/>
          </a:prstGeom>
        </p:spPr>
      </p:pic>
    </p:spTree>
  </p:cSld>
  <p:clrMapOvr>
    <a:masterClrMapping/>
  </p:clrMapOvr>
  <p:transition advTm="8561"/>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TextBox 27"/>
          <p:cNvSpPr txBox="true"/>
          <p:nvPr/>
        </p:nvSpPr>
        <p:spPr>
          <a:xfrm>
            <a:off x="1012825" y="176213"/>
            <a:ext cx="2484120" cy="553085"/>
          </a:xfrm>
          <a:prstGeom prst="rect">
            <a:avLst/>
          </a:prstGeom>
          <a:noFill/>
          <a:ln w="9525">
            <a:noFill/>
          </a:ln>
          <a:extLst>
            <a:ext uri="{909E8E84-426E-40DD-AFC4-6F175D3DCCD1}">
              <a14:hiddenFill xmlns:a14="http://schemas.microsoft.com/office/drawing/2010/main">
                <a:solidFill>
                  <a:schemeClr val="accent2"/>
                </a:solidFill>
              </a14:hiddenFill>
            </a:ext>
          </a:extLst>
        </p:spPr>
        <p:txBody>
          <a:bodyPr wrap="none" anchor="t">
            <a:spAutoFit/>
          </a:bodyPr>
          <a:p>
            <a:r>
              <a:rPr lang="en-US" altLang="zh-CN" sz="3000" b="1" dirty="0">
                <a:solidFill>
                  <a:schemeClr val="accent1"/>
                </a:solidFill>
                <a:latin typeface="SimSun" panose="02010600030101010101" pitchFamily="2" charset="-122"/>
                <a:ea typeface="SimSun" panose="02010600030101010101" pitchFamily="2" charset="-122"/>
                <a:cs typeface="SimSun" panose="02010600030101010101" pitchFamily="2" charset="-122"/>
              </a:rPr>
              <a:t>1.</a:t>
            </a:r>
            <a:r>
              <a:rPr lang="en-US" altLang="en-US" sz="3000" b="1" dirty="0">
                <a:solidFill>
                  <a:schemeClr val="accent1"/>
                </a:solidFill>
                <a:latin typeface="SimSun" panose="02010600030101010101" pitchFamily="2" charset="-122"/>
                <a:ea typeface="SimSun" panose="02010600030101010101" pitchFamily="2" charset="-122"/>
                <a:cs typeface="SimSun" panose="02010600030101010101" pitchFamily="2" charset="-122"/>
              </a:rPr>
              <a:t>1</a:t>
            </a:r>
            <a:r>
              <a:rPr lang="en-US" altLang="zh-CN" sz="3000" b="1" dirty="0">
                <a:solidFill>
                  <a:schemeClr val="accent1"/>
                </a:solidFill>
                <a:latin typeface="SimSun" panose="02010600030101010101" pitchFamily="2" charset="-122"/>
                <a:ea typeface="SimSun" panose="02010600030101010101" pitchFamily="2" charset="-122"/>
                <a:cs typeface="SimSun" panose="02010600030101010101" pitchFamily="2" charset="-122"/>
              </a:rPr>
              <a:t> 研究</a:t>
            </a:r>
            <a:r>
              <a:rPr lang="en-US" altLang="en-US" sz="3000" b="1" dirty="0">
                <a:solidFill>
                  <a:schemeClr val="accent1"/>
                </a:solidFill>
                <a:latin typeface="SimSun" panose="02010600030101010101" pitchFamily="2" charset="-122"/>
                <a:ea typeface="SimSun" panose="02010600030101010101" pitchFamily="2" charset="-122"/>
                <a:cs typeface="SimSun" panose="02010600030101010101" pitchFamily="2" charset="-122"/>
              </a:rPr>
              <a:t>背景</a:t>
            </a:r>
            <a:endParaRPr lang="en-US" altLang="en-US" sz="3000" b="1" dirty="0">
              <a:solidFill>
                <a:schemeClr val="accent1"/>
              </a:solidFill>
              <a:latin typeface="SimSun" panose="02010600030101010101" pitchFamily="2" charset="-122"/>
              <a:ea typeface="SimSun" panose="02010600030101010101" pitchFamily="2" charset="-122"/>
              <a:cs typeface="SimSun" panose="02010600030101010101" pitchFamily="2" charset="-122"/>
            </a:endParaRPr>
          </a:p>
        </p:txBody>
      </p:sp>
      <p:sp>
        <p:nvSpPr>
          <p:cNvPr id="13315" name="Freeform 5"/>
          <p:cNvSpPr/>
          <p:nvPr/>
        </p:nvSpPr>
        <p:spPr>
          <a:xfrm>
            <a:off x="427038" y="220663"/>
            <a:ext cx="474662" cy="560387"/>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p>
            <a:endParaRPr lang="zh-CN" altLang="en-US"/>
          </a:p>
        </p:txBody>
      </p:sp>
      <p:sp>
        <p:nvSpPr>
          <p:cNvPr id="13316" name="TextBox 3"/>
          <p:cNvSpPr txBox="true"/>
          <p:nvPr/>
        </p:nvSpPr>
        <p:spPr>
          <a:xfrm>
            <a:off x="1174750" y="-1194117"/>
            <a:ext cx="184150" cy="554037"/>
          </a:xfrm>
          <a:prstGeom prst="rect">
            <a:avLst/>
          </a:prstGeom>
          <a:noFill/>
          <a:ln w="9525">
            <a:noFill/>
          </a:ln>
        </p:spPr>
        <p:txBody>
          <a:bodyPr wrap="none" anchor="t">
            <a:spAutoFit/>
          </a:bodyPr>
          <a:p>
            <a:endParaRPr lang="zh-CN" altLang="en-US" sz="3000" b="1" dirty="0">
              <a:solidFill>
                <a:schemeClr val="accent1"/>
              </a:solidFill>
              <a:latin typeface="微软雅黑" panose="020B0503020204020204" pitchFamily="34" charset="-122"/>
              <a:ea typeface="微软雅黑" panose="020B0503020204020204" pitchFamily="34" charset="-122"/>
            </a:endParaRPr>
          </a:p>
        </p:txBody>
      </p:sp>
      <p:pic>
        <p:nvPicPr>
          <p:cNvPr id="3" name="Picture 2"/>
          <p:cNvPicPr>
            <a:picLocks noChangeAspect="true"/>
          </p:cNvPicPr>
          <p:nvPr/>
        </p:nvPicPr>
        <p:blipFill>
          <a:blip r:embed="rId1"/>
          <a:stretch>
            <a:fillRect/>
          </a:stretch>
        </p:blipFill>
        <p:spPr>
          <a:xfrm>
            <a:off x="1514475" y="1118235"/>
            <a:ext cx="1663700" cy="935990"/>
          </a:xfrm>
          <a:prstGeom prst="rect">
            <a:avLst/>
          </a:prstGeom>
        </p:spPr>
      </p:pic>
      <p:sp>
        <p:nvSpPr>
          <p:cNvPr id="4" name="Text Box 3"/>
          <p:cNvSpPr txBox="true"/>
          <p:nvPr/>
        </p:nvSpPr>
        <p:spPr>
          <a:xfrm>
            <a:off x="1683385" y="2195830"/>
            <a:ext cx="1325880" cy="368300"/>
          </a:xfrm>
          <a:prstGeom prst="rect">
            <a:avLst/>
          </a:prstGeom>
          <a:noFill/>
        </p:spPr>
        <p:txBody>
          <a:bodyPr wrap="none" rtlCol="0">
            <a:spAutoFit/>
          </a:bodyPr>
          <a:p>
            <a:r>
              <a:rPr lang="en-US" altLang="en-US">
                <a:solidFill>
                  <a:schemeClr val="accent1"/>
                </a:solidFill>
                <a:latin typeface="SimSun" panose="02010600030101010101" pitchFamily="2" charset="-122"/>
                <a:ea typeface="SimSun" panose="02010600030101010101" pitchFamily="2" charset="-122"/>
              </a:rPr>
              <a:t>计算机视觉</a:t>
            </a:r>
            <a:endParaRPr lang="en-US" altLang="en-US">
              <a:solidFill>
                <a:schemeClr val="accent1"/>
              </a:solidFill>
              <a:latin typeface="SimSun" panose="02010600030101010101" pitchFamily="2" charset="-122"/>
              <a:ea typeface="SimSun" panose="02010600030101010101" pitchFamily="2" charset="-122"/>
            </a:endParaRPr>
          </a:p>
        </p:txBody>
      </p:sp>
      <p:pic>
        <p:nvPicPr>
          <p:cNvPr id="5" name="Picture 4"/>
          <p:cNvPicPr>
            <a:picLocks noChangeAspect="true"/>
          </p:cNvPicPr>
          <p:nvPr/>
        </p:nvPicPr>
        <p:blipFill>
          <a:blip r:embed="rId2"/>
          <a:stretch>
            <a:fillRect/>
          </a:stretch>
        </p:blipFill>
        <p:spPr>
          <a:xfrm>
            <a:off x="5275580" y="1118870"/>
            <a:ext cx="1645920" cy="935355"/>
          </a:xfrm>
          <a:prstGeom prst="rect">
            <a:avLst/>
          </a:prstGeom>
        </p:spPr>
      </p:pic>
      <p:pic>
        <p:nvPicPr>
          <p:cNvPr id="10" name="Picture 9"/>
          <p:cNvPicPr>
            <a:picLocks noChangeAspect="true"/>
          </p:cNvPicPr>
          <p:nvPr/>
        </p:nvPicPr>
        <p:blipFill>
          <a:blip r:embed="rId3"/>
          <a:stretch>
            <a:fillRect/>
          </a:stretch>
        </p:blipFill>
        <p:spPr>
          <a:xfrm>
            <a:off x="8971280" y="1118235"/>
            <a:ext cx="1631315" cy="917575"/>
          </a:xfrm>
          <a:prstGeom prst="rect">
            <a:avLst/>
          </a:prstGeom>
        </p:spPr>
      </p:pic>
      <p:sp>
        <p:nvSpPr>
          <p:cNvPr id="11" name="Text Box 10"/>
          <p:cNvSpPr txBox="true"/>
          <p:nvPr/>
        </p:nvSpPr>
        <p:spPr>
          <a:xfrm>
            <a:off x="5321300" y="2195830"/>
            <a:ext cx="1554480" cy="368300"/>
          </a:xfrm>
          <a:prstGeom prst="rect">
            <a:avLst/>
          </a:prstGeom>
          <a:noFill/>
        </p:spPr>
        <p:txBody>
          <a:bodyPr wrap="none" rtlCol="0">
            <a:spAutoFit/>
          </a:bodyPr>
          <a:p>
            <a:r>
              <a:rPr lang="en-US" altLang="en-US">
                <a:solidFill>
                  <a:schemeClr val="accent1"/>
                </a:solidFill>
                <a:latin typeface="SimSun" panose="02010600030101010101" pitchFamily="2" charset="-122"/>
                <a:ea typeface="SimSun" panose="02010600030101010101" pitchFamily="2" charset="-122"/>
              </a:rPr>
              <a:t>自然语言处理</a:t>
            </a:r>
            <a:endParaRPr lang="en-US" altLang="en-US">
              <a:solidFill>
                <a:schemeClr val="accent1"/>
              </a:solidFill>
              <a:latin typeface="SimSun" panose="02010600030101010101" pitchFamily="2" charset="-122"/>
              <a:ea typeface="SimSun" panose="02010600030101010101" pitchFamily="2" charset="-122"/>
            </a:endParaRPr>
          </a:p>
        </p:txBody>
      </p:sp>
      <p:sp>
        <p:nvSpPr>
          <p:cNvPr id="13" name="Text Box 12"/>
          <p:cNvSpPr txBox="true"/>
          <p:nvPr/>
        </p:nvSpPr>
        <p:spPr>
          <a:xfrm>
            <a:off x="9237980" y="2195830"/>
            <a:ext cx="1097280" cy="368300"/>
          </a:xfrm>
          <a:prstGeom prst="rect">
            <a:avLst/>
          </a:prstGeom>
          <a:noFill/>
        </p:spPr>
        <p:txBody>
          <a:bodyPr wrap="none" rtlCol="0">
            <a:spAutoFit/>
          </a:bodyPr>
          <a:p>
            <a:r>
              <a:rPr lang="en-US" altLang="en-US">
                <a:solidFill>
                  <a:schemeClr val="accent1"/>
                </a:solidFill>
                <a:latin typeface="SimSun" panose="02010600030101010101" pitchFamily="2" charset="-122"/>
                <a:ea typeface="SimSun" panose="02010600030101010101" pitchFamily="2" charset="-122"/>
              </a:rPr>
              <a:t>强化学习</a:t>
            </a:r>
            <a:endParaRPr lang="en-US" altLang="en-US">
              <a:solidFill>
                <a:schemeClr val="accent1"/>
              </a:solidFill>
              <a:latin typeface="SimSun" panose="02010600030101010101" pitchFamily="2" charset="-122"/>
              <a:ea typeface="SimSun" panose="02010600030101010101" pitchFamily="2" charset="-122"/>
            </a:endParaRPr>
          </a:p>
        </p:txBody>
      </p:sp>
      <p:pic>
        <p:nvPicPr>
          <p:cNvPr id="32" name="Picture 31"/>
          <p:cNvPicPr>
            <a:picLocks noChangeAspect="true"/>
          </p:cNvPicPr>
          <p:nvPr/>
        </p:nvPicPr>
        <p:blipFill>
          <a:blip r:embed="rId4"/>
          <a:stretch>
            <a:fillRect/>
          </a:stretch>
        </p:blipFill>
        <p:spPr>
          <a:xfrm>
            <a:off x="2108200" y="4768850"/>
            <a:ext cx="476250" cy="791210"/>
          </a:xfrm>
          <a:prstGeom prst="rect">
            <a:avLst/>
          </a:prstGeom>
        </p:spPr>
      </p:pic>
      <p:pic>
        <p:nvPicPr>
          <p:cNvPr id="39" name="Picture 38"/>
          <p:cNvPicPr>
            <a:picLocks noChangeAspect="true"/>
          </p:cNvPicPr>
          <p:nvPr/>
        </p:nvPicPr>
        <p:blipFill>
          <a:blip r:embed="rId5"/>
          <a:stretch>
            <a:fillRect/>
          </a:stretch>
        </p:blipFill>
        <p:spPr>
          <a:xfrm>
            <a:off x="5579110" y="4858385"/>
            <a:ext cx="1039495" cy="612140"/>
          </a:xfrm>
          <a:prstGeom prst="rect">
            <a:avLst/>
          </a:prstGeom>
        </p:spPr>
      </p:pic>
      <p:pic>
        <p:nvPicPr>
          <p:cNvPr id="40" name="Picture 39"/>
          <p:cNvPicPr>
            <a:picLocks noChangeAspect="true"/>
          </p:cNvPicPr>
          <p:nvPr/>
        </p:nvPicPr>
        <p:blipFill>
          <a:blip r:embed="rId6"/>
          <a:stretch>
            <a:fillRect/>
          </a:stretch>
        </p:blipFill>
        <p:spPr>
          <a:xfrm>
            <a:off x="9154795" y="4835525"/>
            <a:ext cx="1264285" cy="657860"/>
          </a:xfrm>
          <a:prstGeom prst="rect">
            <a:avLst/>
          </a:prstGeom>
        </p:spPr>
      </p:pic>
      <p:sp>
        <p:nvSpPr>
          <p:cNvPr id="41" name="Text Box 40"/>
          <p:cNvSpPr txBox="true"/>
          <p:nvPr/>
        </p:nvSpPr>
        <p:spPr>
          <a:xfrm>
            <a:off x="1797685" y="5634355"/>
            <a:ext cx="1097280" cy="368300"/>
          </a:xfrm>
          <a:prstGeom prst="rect">
            <a:avLst/>
          </a:prstGeom>
          <a:noFill/>
        </p:spPr>
        <p:txBody>
          <a:bodyPr wrap="none" rtlCol="0">
            <a:spAutoFit/>
          </a:bodyPr>
          <a:p>
            <a:r>
              <a:rPr lang="en-US" altLang="en-US">
                <a:solidFill>
                  <a:schemeClr val="accent1"/>
                </a:solidFill>
                <a:latin typeface="SimSun" panose="02010600030101010101" pitchFamily="2" charset="-122"/>
                <a:ea typeface="SimSun" panose="02010600030101010101" pitchFamily="2" charset="-122"/>
              </a:rPr>
              <a:t>移动手机</a:t>
            </a:r>
            <a:endParaRPr lang="en-US" altLang="en-US">
              <a:solidFill>
                <a:schemeClr val="accent1"/>
              </a:solidFill>
              <a:latin typeface="SimSun" panose="02010600030101010101" pitchFamily="2" charset="-122"/>
              <a:ea typeface="SimSun" panose="02010600030101010101" pitchFamily="2" charset="-122"/>
            </a:endParaRPr>
          </a:p>
        </p:txBody>
      </p:sp>
      <p:sp>
        <p:nvSpPr>
          <p:cNvPr id="42" name="Text Box 41"/>
          <p:cNvSpPr txBox="true"/>
          <p:nvPr/>
        </p:nvSpPr>
        <p:spPr>
          <a:xfrm>
            <a:off x="5663565" y="5634355"/>
            <a:ext cx="868680" cy="368300"/>
          </a:xfrm>
          <a:prstGeom prst="rect">
            <a:avLst/>
          </a:prstGeom>
          <a:noFill/>
        </p:spPr>
        <p:txBody>
          <a:bodyPr wrap="none" rtlCol="0">
            <a:spAutoFit/>
          </a:bodyPr>
          <a:p>
            <a:r>
              <a:rPr lang="en-US" altLang="en-US">
                <a:solidFill>
                  <a:schemeClr val="accent1"/>
                </a:solidFill>
                <a:latin typeface="SimSun" panose="02010600030101010101" pitchFamily="2" charset="-122"/>
                <a:ea typeface="SimSun" panose="02010600030101010101" pitchFamily="2" charset="-122"/>
              </a:rPr>
              <a:t>树莓派</a:t>
            </a:r>
            <a:endParaRPr lang="en-US" altLang="en-US">
              <a:solidFill>
                <a:schemeClr val="accent1"/>
              </a:solidFill>
              <a:latin typeface="SimSun" panose="02010600030101010101" pitchFamily="2" charset="-122"/>
              <a:ea typeface="SimSun" panose="02010600030101010101" pitchFamily="2" charset="-122"/>
            </a:endParaRPr>
          </a:p>
        </p:txBody>
      </p:sp>
      <p:sp>
        <p:nvSpPr>
          <p:cNvPr id="43" name="Text Box 42"/>
          <p:cNvSpPr txBox="true"/>
          <p:nvPr/>
        </p:nvSpPr>
        <p:spPr>
          <a:xfrm>
            <a:off x="9352280" y="5634355"/>
            <a:ext cx="868680" cy="368300"/>
          </a:xfrm>
          <a:prstGeom prst="rect">
            <a:avLst/>
          </a:prstGeom>
          <a:noFill/>
        </p:spPr>
        <p:txBody>
          <a:bodyPr wrap="none" rtlCol="0">
            <a:spAutoFit/>
          </a:bodyPr>
          <a:p>
            <a:r>
              <a:rPr lang="en-US" altLang="en-US">
                <a:solidFill>
                  <a:schemeClr val="accent1"/>
                </a:solidFill>
                <a:latin typeface="SimSun" panose="02010600030101010101" pitchFamily="2" charset="-122"/>
                <a:ea typeface="SimSun" panose="02010600030101010101" pitchFamily="2" charset="-122"/>
              </a:rPr>
              <a:t>服务器</a:t>
            </a:r>
            <a:endParaRPr lang="en-US" altLang="en-US">
              <a:solidFill>
                <a:schemeClr val="accent1"/>
              </a:solidFill>
              <a:latin typeface="SimSun" panose="02010600030101010101" pitchFamily="2" charset="-122"/>
              <a:ea typeface="SimSun" panose="02010600030101010101" pitchFamily="2" charset="-122"/>
            </a:endParaRPr>
          </a:p>
        </p:txBody>
      </p:sp>
      <p:sp>
        <p:nvSpPr>
          <p:cNvPr id="45" name="Flowchart: Alternate Process 44"/>
          <p:cNvSpPr/>
          <p:nvPr/>
        </p:nvSpPr>
        <p:spPr>
          <a:xfrm>
            <a:off x="1514475" y="2511425"/>
            <a:ext cx="9336405" cy="2257425"/>
          </a:xfrm>
          <a:prstGeom prst="flowChartAlternateProcess">
            <a:avLst/>
          </a:prstGeom>
          <a:solidFill>
            <a:schemeClr val="accent2"/>
          </a:solidFill>
          <a:ln w="9525" cap="flat" cmpd="sng" algn="ctr">
            <a:solidFill>
              <a:schemeClr val="accent1"/>
            </a:solidFill>
            <a:prstDash val="solid"/>
            <a:round/>
            <a:headEnd type="none" w="med" len="med"/>
            <a:tailEnd type="none" w="med" len="med"/>
          </a:ln>
        </p:spPr>
        <p:txBody>
          <a:bodyPr vert="horz" wrap="square" lIns="91440" tIns="45720" rIns="91440" bIns="45720" numCol="1" anchor="t" anchorCtr="false" compatLnSpc="tru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accent1"/>
              </a:solidFill>
              <a:effectLst/>
              <a:latin typeface="Arial" panose="020B0604020202020204" pitchFamily="34" charset="0"/>
              <a:ea typeface="宋体" panose="02010600030101010101" pitchFamily="2" charset="-122"/>
            </a:endParaRPr>
          </a:p>
        </p:txBody>
      </p:sp>
      <p:sp>
        <p:nvSpPr>
          <p:cNvPr id="46" name="Text Box 45"/>
          <p:cNvSpPr txBox="true"/>
          <p:nvPr/>
        </p:nvSpPr>
        <p:spPr>
          <a:xfrm>
            <a:off x="6127750" y="2967990"/>
            <a:ext cx="4291330" cy="1198880"/>
          </a:xfrm>
          <a:prstGeom prst="rect">
            <a:avLst/>
          </a:prstGeom>
          <a:noFill/>
        </p:spPr>
        <p:txBody>
          <a:bodyPr wrap="square" rtlCol="0">
            <a:spAutoFit/>
          </a:bodyPr>
          <a:p>
            <a:r>
              <a:rPr lang="" altLang="en-US">
                <a:solidFill>
                  <a:schemeClr val="accent1"/>
                </a:solidFill>
                <a:latin typeface="SimSun" panose="02010600030101010101" pitchFamily="2" charset="-122"/>
                <a:ea typeface="SimSun" panose="02010600030101010101" pitchFamily="2" charset="-122"/>
                <a:cs typeface="SimSun" panose="02010600030101010101" pitchFamily="2" charset="-122"/>
              </a:rPr>
              <a:t>部署方案：</a:t>
            </a:r>
            <a:endPar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endParaRPr>
          </a:p>
          <a:p>
            <a:r>
              <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rPr>
              <a:t>1. 人工面向具体设备进行模型优化。</a:t>
            </a:r>
            <a:endPar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endParaRPr>
          </a:p>
          <a:p>
            <a:r>
              <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rPr>
              <a:t>2. 深度学习编译器</a:t>
            </a:r>
            <a:r>
              <a:rPr lang="" altLang="en-US">
                <a:solidFill>
                  <a:schemeClr val="accent1"/>
                </a:solidFill>
                <a:latin typeface="SimSun" panose="02010600030101010101" pitchFamily="2" charset="-122"/>
                <a:ea typeface="SimSun" panose="02010600030101010101" pitchFamily="2" charset="-122"/>
                <a:cs typeface="SimSun" panose="02010600030101010101" pitchFamily="2" charset="-122"/>
              </a:rPr>
              <a:t>TVM</a:t>
            </a:r>
            <a:r>
              <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rPr>
              <a:t>，</a:t>
            </a:r>
            <a:r>
              <a:rPr lang="" altLang="en-US">
                <a:solidFill>
                  <a:schemeClr val="accent1"/>
                </a:solidFill>
                <a:latin typeface="SimSun" panose="02010600030101010101" pitchFamily="2" charset="-122"/>
                <a:ea typeface="SimSun" panose="02010600030101010101" pitchFamily="2" charset="-122"/>
                <a:cs typeface="SimSun" panose="02010600030101010101" pitchFamily="2" charset="-122"/>
              </a:rPr>
              <a:t>自动化生产目标硬件代码</a:t>
            </a:r>
            <a:r>
              <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rPr>
              <a:t>。</a:t>
            </a:r>
            <a:endPar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endParaRPr>
          </a:p>
        </p:txBody>
      </p:sp>
      <p:sp>
        <p:nvSpPr>
          <p:cNvPr id="2" name="Text Box 1"/>
          <p:cNvSpPr txBox="true"/>
          <p:nvPr/>
        </p:nvSpPr>
        <p:spPr>
          <a:xfrm>
            <a:off x="1844040" y="2967990"/>
            <a:ext cx="4148455" cy="922020"/>
          </a:xfrm>
          <a:prstGeom prst="rect">
            <a:avLst/>
          </a:prstGeom>
          <a:noFill/>
        </p:spPr>
        <p:txBody>
          <a:bodyPr wrap="square" rtlCol="0">
            <a:spAutoFit/>
          </a:bodyPr>
          <a:p>
            <a:r>
              <a:rPr lang="" altLang="en-US">
                <a:solidFill>
                  <a:schemeClr val="accent1"/>
                </a:solidFill>
              </a:rPr>
              <a:t>部署优点：</a:t>
            </a:r>
            <a:endParaRPr lang="" altLang="en-US">
              <a:solidFill>
                <a:schemeClr val="accent1"/>
              </a:solidFill>
            </a:endParaRPr>
          </a:p>
          <a:p>
            <a:r>
              <a:rPr lang="" altLang="en-US">
                <a:solidFill>
                  <a:schemeClr val="accent1"/>
                </a:solidFill>
              </a:rPr>
              <a:t>1. 降低网络延迟</a:t>
            </a:r>
            <a:endParaRPr lang="" altLang="en-US">
              <a:solidFill>
                <a:schemeClr val="accent1"/>
              </a:solidFill>
            </a:endParaRPr>
          </a:p>
          <a:p>
            <a:r>
              <a:rPr lang="" altLang="en-US">
                <a:solidFill>
                  <a:schemeClr val="accent1"/>
                </a:solidFill>
              </a:rPr>
              <a:t>2. 保护用户隐私</a:t>
            </a:r>
            <a:endParaRPr lang="" altLang="en-US">
              <a:solidFill>
                <a:schemeClr val="accent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7"/>
          <p:cNvSpPr txBox="true"/>
          <p:nvPr/>
        </p:nvSpPr>
        <p:spPr>
          <a:xfrm>
            <a:off x="1012825" y="176213"/>
            <a:ext cx="2484120" cy="553085"/>
          </a:xfrm>
          <a:prstGeom prst="rect">
            <a:avLst/>
          </a:prstGeom>
          <a:noFill/>
          <a:ln w="9525">
            <a:noFill/>
          </a:ln>
          <a:extLst>
            <a:ext uri="{909E8E84-426E-40DD-AFC4-6F175D3DCCD1}">
              <a14:hiddenFill xmlns:a14="http://schemas.microsoft.com/office/drawing/2010/main">
                <a:solidFill>
                  <a:schemeClr val="accent2"/>
                </a:solidFill>
              </a14:hiddenFill>
            </a:ext>
          </a:extLst>
        </p:spPr>
        <p:txBody>
          <a:bodyPr wrap="none" anchor="t">
            <a:spAutoFit/>
          </a:bodyPr>
          <a:lstStyle/>
          <a:p>
            <a:r>
              <a:rPr lang="en-US" altLang="zh-CN" sz="3000" b="1" dirty="0">
                <a:solidFill>
                  <a:schemeClr val="accent1"/>
                </a:solidFill>
                <a:latin typeface="SimSun" panose="02010600030101010101" pitchFamily="2" charset="-122"/>
                <a:ea typeface="SimSun" panose="02010600030101010101" pitchFamily="2" charset="-122"/>
                <a:cs typeface="SimSun" panose="02010600030101010101" pitchFamily="2" charset="-122"/>
              </a:rPr>
              <a:t>1.</a:t>
            </a:r>
            <a:r>
              <a:rPr lang="en-US" altLang="en-US" sz="3000" b="1" dirty="0">
                <a:solidFill>
                  <a:schemeClr val="accent1"/>
                </a:solidFill>
                <a:latin typeface="SimSun" panose="02010600030101010101" pitchFamily="2" charset="-122"/>
                <a:ea typeface="SimSun" panose="02010600030101010101" pitchFamily="2" charset="-122"/>
                <a:cs typeface="SimSun" panose="02010600030101010101" pitchFamily="2" charset="-122"/>
              </a:rPr>
              <a:t>2</a:t>
            </a:r>
            <a:r>
              <a:rPr lang="en-US" altLang="zh-CN" sz="3000" b="1" dirty="0">
                <a:solidFill>
                  <a:schemeClr val="accent1"/>
                </a:solidFill>
                <a:latin typeface="SimSun" panose="02010600030101010101" pitchFamily="2" charset="-122"/>
                <a:ea typeface="SimSun" panose="02010600030101010101" pitchFamily="2" charset="-122"/>
                <a:cs typeface="SimSun" panose="02010600030101010101" pitchFamily="2" charset="-122"/>
              </a:rPr>
              <a:t> 研究目的</a:t>
            </a:r>
            <a:endParaRPr lang="zh-CN" altLang="en-US" sz="3000" b="1" dirty="0">
              <a:solidFill>
                <a:schemeClr val="accent1"/>
              </a:solidFill>
              <a:latin typeface="SimSun" panose="02010600030101010101" pitchFamily="2" charset="-122"/>
              <a:ea typeface="SimSun" panose="02010600030101010101" pitchFamily="2" charset="-122"/>
              <a:cs typeface="SimSun" panose="02010600030101010101" pitchFamily="2" charset="-122"/>
            </a:endParaRPr>
          </a:p>
        </p:txBody>
      </p:sp>
      <p:sp>
        <p:nvSpPr>
          <p:cNvPr id="13315" name="Freeform 5"/>
          <p:cNvSpPr/>
          <p:nvPr/>
        </p:nvSpPr>
        <p:spPr>
          <a:xfrm>
            <a:off x="427038" y="220663"/>
            <a:ext cx="474662" cy="560387"/>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endParaRPr lang="zh-CN" altLang="en-US"/>
          </a:p>
        </p:txBody>
      </p:sp>
      <p:sp>
        <p:nvSpPr>
          <p:cNvPr id="13316" name="TextBox 3"/>
          <p:cNvSpPr txBox="true"/>
          <p:nvPr/>
        </p:nvSpPr>
        <p:spPr>
          <a:xfrm>
            <a:off x="1174750" y="-1194117"/>
            <a:ext cx="184150" cy="554037"/>
          </a:xfrm>
          <a:prstGeom prst="rect">
            <a:avLst/>
          </a:prstGeom>
          <a:noFill/>
          <a:ln w="9525">
            <a:noFill/>
          </a:ln>
        </p:spPr>
        <p:txBody>
          <a:bodyPr wrap="none" anchor="t">
            <a:spAutoFit/>
          </a:bodyPr>
          <a:lstStyle/>
          <a:p>
            <a:endParaRPr lang="zh-CN" altLang="en-US" sz="3000" b="1" dirty="0">
              <a:solidFill>
                <a:schemeClr val="accent1"/>
              </a:solidFill>
              <a:latin typeface="微软雅黑" panose="020B0503020204020204" pitchFamily="34" charset="-122"/>
              <a:ea typeface="微软雅黑" panose="020B0503020204020204" pitchFamily="34" charset="-122"/>
            </a:endParaRPr>
          </a:p>
        </p:txBody>
      </p:sp>
      <p:pic>
        <p:nvPicPr>
          <p:cNvPr id="2" name="Picture 1"/>
          <p:cNvPicPr>
            <a:picLocks noChangeAspect="true"/>
          </p:cNvPicPr>
          <p:nvPr/>
        </p:nvPicPr>
        <p:blipFill>
          <a:blip r:embed="rId1"/>
          <a:stretch>
            <a:fillRect/>
          </a:stretch>
        </p:blipFill>
        <p:spPr>
          <a:xfrm>
            <a:off x="1358900" y="848360"/>
            <a:ext cx="6658610" cy="521970"/>
          </a:xfrm>
          <a:prstGeom prst="rect">
            <a:avLst/>
          </a:prstGeom>
        </p:spPr>
      </p:pic>
      <p:cxnSp>
        <p:nvCxnSpPr>
          <p:cNvPr id="6" name="Straight Arrow Connector 5"/>
          <p:cNvCxnSpPr>
            <a:stCxn id="2" idx="2"/>
          </p:cNvCxnSpPr>
          <p:nvPr/>
        </p:nvCxnSpPr>
        <p:spPr>
          <a:xfrm>
            <a:off x="4688205" y="1370330"/>
            <a:ext cx="0" cy="330200"/>
          </a:xfrm>
          <a:prstGeom prst="straightConnector1">
            <a:avLst/>
          </a:prstGeom>
          <a:solidFill>
            <a:schemeClr val="accent1"/>
          </a:solidFill>
          <a:ln w="9525" cap="flat" cmpd="sng" algn="ctr">
            <a:solidFill>
              <a:schemeClr val="accent1"/>
            </a:solidFill>
            <a:prstDash val="solid"/>
            <a:round/>
            <a:headEnd type="none" w="med" len="med"/>
            <a:tailEnd type="arrow" w="med" len="med"/>
          </a:ln>
        </p:spPr>
      </p:cxnSp>
      <p:sp>
        <p:nvSpPr>
          <p:cNvPr id="7" name="Rounded Rectangle 6"/>
          <p:cNvSpPr/>
          <p:nvPr/>
        </p:nvSpPr>
        <p:spPr>
          <a:xfrm>
            <a:off x="2184400" y="1700530"/>
            <a:ext cx="5007610" cy="2835275"/>
          </a:xfrm>
          <a:prstGeom prst="roundRect">
            <a:avLst/>
          </a:prstGeom>
          <a:solidFill>
            <a:schemeClr val="accent2"/>
          </a:solidFill>
          <a:ln w="9525" cap="flat" cmpd="sng" algn="ctr">
            <a:solidFill>
              <a:schemeClr val="accent1"/>
            </a:solidFill>
            <a:prstDash val="solid"/>
            <a:round/>
            <a:headEnd type="none" w="med" len="med"/>
            <a:tailEnd type="none" w="med" len="med"/>
          </a:ln>
        </p:spPr>
        <p:txBody>
          <a:bodyPr vert="horz" wrap="square" lIns="91440" tIns="45720" rIns="91440" bIns="45720" numCol="1" anchor="t" anchorCtr="false" compatLnSpc="tru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Text Box 7"/>
          <p:cNvSpPr txBox="true"/>
          <p:nvPr/>
        </p:nvSpPr>
        <p:spPr>
          <a:xfrm>
            <a:off x="3872230" y="1798320"/>
            <a:ext cx="1632585" cy="368300"/>
          </a:xfrm>
          <a:prstGeom prst="rect">
            <a:avLst/>
          </a:prstGeom>
          <a:noFill/>
        </p:spPr>
        <p:txBody>
          <a:bodyPr wrap="square" rtlCol="0">
            <a:spAutoFit/>
          </a:bodyPr>
          <a:p>
            <a:r>
              <a:rPr lang="en-US" altLang="en-US">
                <a:solidFill>
                  <a:schemeClr val="accent1"/>
                </a:solidFill>
                <a:latin typeface="SimSun" panose="02010600030101010101" pitchFamily="2" charset="-122"/>
                <a:ea typeface="SimSun" panose="02010600030101010101" pitchFamily="2" charset="-122"/>
              </a:rPr>
              <a:t>异构计算平台</a:t>
            </a:r>
            <a:endParaRPr lang="en-US" altLang="en-US">
              <a:solidFill>
                <a:schemeClr val="accent1"/>
              </a:solidFill>
              <a:latin typeface="SimSun" panose="02010600030101010101" pitchFamily="2" charset="-122"/>
              <a:ea typeface="SimSun" panose="02010600030101010101" pitchFamily="2" charset="-122"/>
            </a:endParaRPr>
          </a:p>
        </p:txBody>
      </p:sp>
      <p:cxnSp>
        <p:nvCxnSpPr>
          <p:cNvPr id="9" name="Straight Arrow Connector 8"/>
          <p:cNvCxnSpPr>
            <a:stCxn id="8" idx="2"/>
          </p:cNvCxnSpPr>
          <p:nvPr/>
        </p:nvCxnSpPr>
        <p:spPr>
          <a:xfrm flipH="true">
            <a:off x="4688205" y="2166620"/>
            <a:ext cx="635" cy="254000"/>
          </a:xfrm>
          <a:prstGeom prst="straightConnector1">
            <a:avLst/>
          </a:prstGeom>
          <a:solidFill>
            <a:schemeClr val="accent1"/>
          </a:solidFill>
          <a:ln w="9525" cap="flat" cmpd="sng" algn="ctr">
            <a:solidFill>
              <a:schemeClr val="accent1"/>
            </a:solidFill>
            <a:prstDash val="sysDash"/>
            <a:round/>
            <a:headEnd type="none" w="med" len="med"/>
            <a:tailEnd type="arrow" w="med" len="med"/>
          </a:ln>
        </p:spPr>
      </p:cxnSp>
      <p:pic>
        <p:nvPicPr>
          <p:cNvPr id="12" name="Picture 11"/>
          <p:cNvPicPr>
            <a:picLocks noChangeAspect="true"/>
          </p:cNvPicPr>
          <p:nvPr/>
        </p:nvPicPr>
        <p:blipFill>
          <a:blip r:embed="rId2"/>
          <a:stretch>
            <a:fillRect/>
          </a:stretch>
        </p:blipFill>
        <p:spPr>
          <a:xfrm>
            <a:off x="3396615" y="2420620"/>
            <a:ext cx="2584450" cy="234950"/>
          </a:xfrm>
          <a:prstGeom prst="rect">
            <a:avLst/>
          </a:prstGeom>
        </p:spPr>
      </p:pic>
      <p:pic>
        <p:nvPicPr>
          <p:cNvPr id="14" name="Picture 13"/>
          <p:cNvPicPr>
            <a:picLocks noChangeAspect="true"/>
          </p:cNvPicPr>
          <p:nvPr/>
        </p:nvPicPr>
        <p:blipFill>
          <a:blip r:embed="rId3"/>
          <a:stretch>
            <a:fillRect/>
          </a:stretch>
        </p:blipFill>
        <p:spPr>
          <a:xfrm>
            <a:off x="3564255" y="2912110"/>
            <a:ext cx="2247900" cy="254000"/>
          </a:xfrm>
          <a:prstGeom prst="rect">
            <a:avLst/>
          </a:prstGeom>
        </p:spPr>
      </p:pic>
      <p:cxnSp>
        <p:nvCxnSpPr>
          <p:cNvPr id="15" name="Straight Arrow Connector 14"/>
          <p:cNvCxnSpPr>
            <a:stCxn id="12" idx="2"/>
            <a:endCxn id="14" idx="0"/>
          </p:cNvCxnSpPr>
          <p:nvPr/>
        </p:nvCxnSpPr>
        <p:spPr>
          <a:xfrm flipH="true">
            <a:off x="4688205" y="2655570"/>
            <a:ext cx="635" cy="256540"/>
          </a:xfrm>
          <a:prstGeom prst="straightConnector1">
            <a:avLst/>
          </a:prstGeom>
          <a:solidFill>
            <a:schemeClr val="accent1"/>
          </a:solidFill>
          <a:ln w="9525" cap="flat" cmpd="sng" algn="ctr">
            <a:solidFill>
              <a:srgbClr val="363636"/>
            </a:solidFill>
            <a:prstDash val="sysDash"/>
            <a:round/>
            <a:headEnd type="none" w="med" len="med"/>
            <a:tailEnd type="arrow" w="med" len="med"/>
          </a:ln>
        </p:spPr>
      </p:cxnSp>
      <p:pic>
        <p:nvPicPr>
          <p:cNvPr id="16" name="Picture 15"/>
          <p:cNvPicPr>
            <a:picLocks noChangeAspect="true"/>
          </p:cNvPicPr>
          <p:nvPr/>
        </p:nvPicPr>
        <p:blipFill>
          <a:blip r:embed="rId4"/>
          <a:stretch>
            <a:fillRect/>
          </a:stretch>
        </p:blipFill>
        <p:spPr>
          <a:xfrm>
            <a:off x="2851150" y="3438525"/>
            <a:ext cx="713232" cy="292608"/>
          </a:xfrm>
          <a:prstGeom prst="rect">
            <a:avLst/>
          </a:prstGeom>
        </p:spPr>
      </p:pic>
      <p:pic>
        <p:nvPicPr>
          <p:cNvPr id="17" name="Picture 16"/>
          <p:cNvPicPr>
            <a:picLocks noChangeAspect="true"/>
          </p:cNvPicPr>
          <p:nvPr/>
        </p:nvPicPr>
        <p:blipFill>
          <a:blip r:embed="rId5"/>
          <a:stretch>
            <a:fillRect/>
          </a:stretch>
        </p:blipFill>
        <p:spPr>
          <a:xfrm>
            <a:off x="4330065" y="3423285"/>
            <a:ext cx="717550" cy="323850"/>
          </a:xfrm>
          <a:prstGeom prst="rect">
            <a:avLst/>
          </a:prstGeom>
        </p:spPr>
      </p:pic>
      <p:pic>
        <p:nvPicPr>
          <p:cNvPr id="18" name="Picture 17"/>
          <p:cNvPicPr>
            <a:picLocks noChangeAspect="true"/>
          </p:cNvPicPr>
          <p:nvPr/>
        </p:nvPicPr>
        <p:blipFill>
          <a:blip r:embed="rId6"/>
          <a:stretch>
            <a:fillRect/>
          </a:stretch>
        </p:blipFill>
        <p:spPr>
          <a:xfrm>
            <a:off x="5812155" y="3423285"/>
            <a:ext cx="679837" cy="274320"/>
          </a:xfrm>
          <a:prstGeom prst="rect">
            <a:avLst/>
          </a:prstGeom>
        </p:spPr>
      </p:pic>
      <p:cxnSp>
        <p:nvCxnSpPr>
          <p:cNvPr id="19" name="Straight Arrow Connector 18"/>
          <p:cNvCxnSpPr>
            <a:stCxn id="14" idx="2"/>
            <a:endCxn id="16" idx="0"/>
          </p:cNvCxnSpPr>
          <p:nvPr/>
        </p:nvCxnSpPr>
        <p:spPr>
          <a:xfrm flipH="true">
            <a:off x="3208020" y="3166110"/>
            <a:ext cx="1480185" cy="272415"/>
          </a:xfrm>
          <a:prstGeom prst="straightConnector1">
            <a:avLst/>
          </a:prstGeom>
          <a:solidFill>
            <a:schemeClr val="accent1"/>
          </a:solidFill>
          <a:ln w="9525" cap="flat" cmpd="sng" algn="ctr">
            <a:solidFill>
              <a:schemeClr val="accent1">
                <a:shade val="50000"/>
              </a:schemeClr>
            </a:solidFill>
            <a:prstDash val="sysDash"/>
            <a:round/>
            <a:headEnd type="none" w="med" len="med"/>
            <a:tailEnd type="arrow" w="med" len="med"/>
          </a:ln>
        </p:spPr>
      </p:cxnSp>
      <p:cxnSp>
        <p:nvCxnSpPr>
          <p:cNvPr id="20" name="Straight Arrow Connector 19"/>
          <p:cNvCxnSpPr>
            <a:stCxn id="14" idx="2"/>
            <a:endCxn id="17" idx="0"/>
          </p:cNvCxnSpPr>
          <p:nvPr/>
        </p:nvCxnSpPr>
        <p:spPr>
          <a:xfrm>
            <a:off x="4688205" y="3166110"/>
            <a:ext cx="635" cy="257175"/>
          </a:xfrm>
          <a:prstGeom prst="straightConnector1">
            <a:avLst/>
          </a:prstGeom>
          <a:solidFill>
            <a:schemeClr val="accent1"/>
          </a:solidFill>
          <a:ln w="9525" cap="flat" cmpd="sng" algn="ctr">
            <a:solidFill>
              <a:srgbClr val="363636"/>
            </a:solidFill>
            <a:prstDash val="sysDash"/>
            <a:round/>
            <a:headEnd type="none" w="med" len="med"/>
            <a:tailEnd type="arrow" w="med" len="med"/>
          </a:ln>
        </p:spPr>
      </p:cxnSp>
      <p:cxnSp>
        <p:nvCxnSpPr>
          <p:cNvPr id="21" name="Straight Arrow Connector 20"/>
          <p:cNvCxnSpPr>
            <a:endCxn id="18" idx="0"/>
          </p:cNvCxnSpPr>
          <p:nvPr/>
        </p:nvCxnSpPr>
        <p:spPr>
          <a:xfrm>
            <a:off x="4671695" y="3166110"/>
            <a:ext cx="1480820" cy="257175"/>
          </a:xfrm>
          <a:prstGeom prst="straightConnector1">
            <a:avLst/>
          </a:prstGeom>
          <a:solidFill>
            <a:schemeClr val="accent1"/>
          </a:solidFill>
          <a:ln w="9525" cap="flat" cmpd="sng" algn="ctr">
            <a:solidFill>
              <a:srgbClr val="363636"/>
            </a:solidFill>
            <a:prstDash val="sysDash"/>
            <a:round/>
            <a:headEnd type="none" w="med" len="med"/>
            <a:tailEnd type="arrow" w="med" len="med"/>
          </a:ln>
        </p:spPr>
      </p:cxnSp>
      <p:pic>
        <p:nvPicPr>
          <p:cNvPr id="22" name="Picture 21"/>
          <p:cNvPicPr>
            <a:picLocks noChangeAspect="true"/>
          </p:cNvPicPr>
          <p:nvPr/>
        </p:nvPicPr>
        <p:blipFill>
          <a:blip r:embed="rId7"/>
          <a:stretch>
            <a:fillRect/>
          </a:stretch>
        </p:blipFill>
        <p:spPr>
          <a:xfrm>
            <a:off x="2851150" y="4055745"/>
            <a:ext cx="713105" cy="304800"/>
          </a:xfrm>
          <a:prstGeom prst="rect">
            <a:avLst/>
          </a:prstGeom>
        </p:spPr>
      </p:pic>
      <p:pic>
        <p:nvPicPr>
          <p:cNvPr id="23" name="Picture 22"/>
          <p:cNvPicPr>
            <a:picLocks noChangeAspect="true"/>
          </p:cNvPicPr>
          <p:nvPr/>
        </p:nvPicPr>
        <p:blipFill>
          <a:blip r:embed="rId8"/>
          <a:stretch>
            <a:fillRect/>
          </a:stretch>
        </p:blipFill>
        <p:spPr>
          <a:xfrm>
            <a:off x="4189730" y="4055745"/>
            <a:ext cx="996950" cy="317500"/>
          </a:xfrm>
          <a:prstGeom prst="rect">
            <a:avLst/>
          </a:prstGeom>
        </p:spPr>
      </p:pic>
      <p:pic>
        <p:nvPicPr>
          <p:cNvPr id="24" name="Picture 23"/>
          <p:cNvPicPr>
            <a:picLocks noChangeAspect="true"/>
          </p:cNvPicPr>
          <p:nvPr/>
        </p:nvPicPr>
        <p:blipFill>
          <a:blip r:embed="rId9"/>
          <a:stretch>
            <a:fillRect/>
          </a:stretch>
        </p:blipFill>
        <p:spPr>
          <a:xfrm>
            <a:off x="5726430" y="4036695"/>
            <a:ext cx="742950" cy="342900"/>
          </a:xfrm>
          <a:prstGeom prst="rect">
            <a:avLst/>
          </a:prstGeom>
        </p:spPr>
      </p:pic>
      <p:cxnSp>
        <p:nvCxnSpPr>
          <p:cNvPr id="25" name="Straight Arrow Connector 24"/>
          <p:cNvCxnSpPr>
            <a:stCxn id="17" idx="2"/>
            <a:endCxn id="22" idx="0"/>
          </p:cNvCxnSpPr>
          <p:nvPr/>
        </p:nvCxnSpPr>
        <p:spPr>
          <a:xfrm flipH="true">
            <a:off x="3208020" y="3747135"/>
            <a:ext cx="1480820" cy="308610"/>
          </a:xfrm>
          <a:prstGeom prst="straightConnector1">
            <a:avLst/>
          </a:prstGeom>
          <a:solidFill>
            <a:schemeClr val="accent1"/>
          </a:solidFill>
          <a:ln w="9525" cap="flat" cmpd="sng" algn="ctr">
            <a:solidFill>
              <a:srgbClr val="363636"/>
            </a:solidFill>
            <a:prstDash val="sysDash"/>
            <a:round/>
            <a:headEnd type="none" w="med" len="med"/>
            <a:tailEnd type="arrow" w="med" len="med"/>
          </a:ln>
        </p:spPr>
      </p:cxnSp>
      <p:cxnSp>
        <p:nvCxnSpPr>
          <p:cNvPr id="26" name="Straight Arrow Connector 25"/>
          <p:cNvCxnSpPr>
            <a:stCxn id="17" idx="2"/>
            <a:endCxn id="23" idx="0"/>
          </p:cNvCxnSpPr>
          <p:nvPr/>
        </p:nvCxnSpPr>
        <p:spPr>
          <a:xfrm flipH="true">
            <a:off x="4688205" y="3747135"/>
            <a:ext cx="635" cy="308610"/>
          </a:xfrm>
          <a:prstGeom prst="straightConnector1">
            <a:avLst/>
          </a:prstGeom>
          <a:solidFill>
            <a:schemeClr val="accent1"/>
          </a:solidFill>
          <a:ln w="9525" cap="flat" cmpd="sng" algn="ctr">
            <a:solidFill>
              <a:srgbClr val="363636"/>
            </a:solidFill>
            <a:prstDash val="sysDash"/>
            <a:round/>
            <a:headEnd type="none" w="med" len="med"/>
            <a:tailEnd type="arrow" w="med" len="med"/>
          </a:ln>
        </p:spPr>
      </p:cxnSp>
      <p:cxnSp>
        <p:nvCxnSpPr>
          <p:cNvPr id="27" name="Straight Arrow Connector 26"/>
          <p:cNvCxnSpPr/>
          <p:nvPr/>
        </p:nvCxnSpPr>
        <p:spPr>
          <a:xfrm>
            <a:off x="4688205" y="3756660"/>
            <a:ext cx="1409700" cy="289560"/>
          </a:xfrm>
          <a:prstGeom prst="straightConnector1">
            <a:avLst/>
          </a:prstGeom>
          <a:solidFill>
            <a:schemeClr val="accent1"/>
          </a:solidFill>
          <a:ln w="9525" cap="flat" cmpd="sng" algn="ctr">
            <a:solidFill>
              <a:srgbClr val="363636"/>
            </a:solidFill>
            <a:prstDash val="sysDash"/>
            <a:round/>
            <a:headEnd type="none" w="med" len="med"/>
            <a:tailEnd type="arrow" w="med" len="med"/>
          </a:ln>
        </p:spPr>
      </p:cxnSp>
      <p:pic>
        <p:nvPicPr>
          <p:cNvPr id="28" name="Picture 27"/>
          <p:cNvPicPr>
            <a:picLocks noChangeAspect="true"/>
          </p:cNvPicPr>
          <p:nvPr/>
        </p:nvPicPr>
        <p:blipFill>
          <a:blip r:embed="rId10"/>
          <a:stretch>
            <a:fillRect/>
          </a:stretch>
        </p:blipFill>
        <p:spPr>
          <a:xfrm>
            <a:off x="2184400" y="4768850"/>
            <a:ext cx="476250" cy="791210"/>
          </a:xfrm>
          <a:prstGeom prst="rect">
            <a:avLst/>
          </a:prstGeom>
        </p:spPr>
      </p:pic>
      <p:pic>
        <p:nvPicPr>
          <p:cNvPr id="29" name="Picture 28"/>
          <p:cNvPicPr>
            <a:picLocks noChangeAspect="true"/>
          </p:cNvPicPr>
          <p:nvPr/>
        </p:nvPicPr>
        <p:blipFill>
          <a:blip r:embed="rId11"/>
          <a:stretch>
            <a:fillRect/>
          </a:stretch>
        </p:blipFill>
        <p:spPr>
          <a:xfrm>
            <a:off x="4168140" y="4813300"/>
            <a:ext cx="1039495" cy="612140"/>
          </a:xfrm>
          <a:prstGeom prst="rect">
            <a:avLst/>
          </a:prstGeom>
        </p:spPr>
      </p:pic>
      <p:pic>
        <p:nvPicPr>
          <p:cNvPr id="30" name="Picture 29"/>
          <p:cNvPicPr>
            <a:picLocks noChangeAspect="true"/>
          </p:cNvPicPr>
          <p:nvPr/>
        </p:nvPicPr>
        <p:blipFill>
          <a:blip r:embed="rId12"/>
          <a:stretch>
            <a:fillRect/>
          </a:stretch>
        </p:blipFill>
        <p:spPr>
          <a:xfrm>
            <a:off x="6097905" y="4813300"/>
            <a:ext cx="1264285" cy="657860"/>
          </a:xfrm>
          <a:prstGeom prst="rect">
            <a:avLst/>
          </a:prstGeom>
        </p:spPr>
      </p:pic>
      <p:cxnSp>
        <p:nvCxnSpPr>
          <p:cNvPr id="31" name="Straight Arrow Connector 30"/>
          <p:cNvCxnSpPr>
            <a:stCxn id="7" idx="2"/>
            <a:endCxn id="28" idx="0"/>
          </p:cNvCxnSpPr>
          <p:nvPr/>
        </p:nvCxnSpPr>
        <p:spPr>
          <a:xfrm flipH="true">
            <a:off x="2422525" y="4535805"/>
            <a:ext cx="2265680" cy="233045"/>
          </a:xfrm>
          <a:prstGeom prst="straightConnector1">
            <a:avLst/>
          </a:prstGeom>
          <a:solidFill>
            <a:schemeClr val="accent1"/>
          </a:solidFill>
          <a:ln w="9525" cap="flat" cmpd="sng" algn="ctr">
            <a:solidFill>
              <a:srgbClr val="363636"/>
            </a:solidFill>
            <a:prstDash val="solid"/>
            <a:round/>
            <a:headEnd type="none" w="med" len="med"/>
            <a:tailEnd type="arrow" w="med" len="med"/>
          </a:ln>
        </p:spPr>
      </p:cxnSp>
      <p:cxnSp>
        <p:nvCxnSpPr>
          <p:cNvPr id="33" name="Straight Arrow Connector 32"/>
          <p:cNvCxnSpPr>
            <a:stCxn id="7" idx="2"/>
            <a:endCxn id="29" idx="0"/>
          </p:cNvCxnSpPr>
          <p:nvPr/>
        </p:nvCxnSpPr>
        <p:spPr>
          <a:xfrm>
            <a:off x="4688205" y="4535805"/>
            <a:ext cx="0" cy="277495"/>
          </a:xfrm>
          <a:prstGeom prst="straightConnector1">
            <a:avLst/>
          </a:prstGeom>
          <a:solidFill>
            <a:schemeClr val="accent1"/>
          </a:solidFill>
          <a:ln w="9525" cap="flat" cmpd="sng" algn="ctr">
            <a:solidFill>
              <a:srgbClr val="363636"/>
            </a:solidFill>
            <a:prstDash val="solid"/>
            <a:round/>
            <a:headEnd type="none" w="med" len="med"/>
            <a:tailEnd type="arrow" w="med" len="med"/>
          </a:ln>
        </p:spPr>
      </p:cxnSp>
      <p:cxnSp>
        <p:nvCxnSpPr>
          <p:cNvPr id="34" name="Straight Arrow Connector 33"/>
          <p:cNvCxnSpPr>
            <a:stCxn id="7" idx="2"/>
            <a:endCxn id="30" idx="0"/>
          </p:cNvCxnSpPr>
          <p:nvPr/>
        </p:nvCxnSpPr>
        <p:spPr>
          <a:xfrm>
            <a:off x="4688205" y="4535805"/>
            <a:ext cx="2042160" cy="277495"/>
          </a:xfrm>
          <a:prstGeom prst="straightConnector1">
            <a:avLst/>
          </a:prstGeom>
          <a:solidFill>
            <a:schemeClr val="accent1"/>
          </a:solidFill>
          <a:ln w="9525" cap="flat" cmpd="sng" algn="ctr">
            <a:solidFill>
              <a:srgbClr val="363636"/>
            </a:solidFill>
            <a:prstDash val="solid"/>
            <a:round/>
            <a:headEnd type="none" w="med" len="med"/>
            <a:tailEnd type="arrow" w="med" len="med"/>
          </a:ln>
        </p:spPr>
      </p:cxnSp>
      <p:sp>
        <p:nvSpPr>
          <p:cNvPr id="35" name="Text Box 34"/>
          <p:cNvSpPr txBox="true"/>
          <p:nvPr/>
        </p:nvSpPr>
        <p:spPr>
          <a:xfrm>
            <a:off x="1873885" y="5560060"/>
            <a:ext cx="1097280" cy="368300"/>
          </a:xfrm>
          <a:prstGeom prst="rect">
            <a:avLst/>
          </a:prstGeom>
          <a:noFill/>
        </p:spPr>
        <p:txBody>
          <a:bodyPr wrap="none" rtlCol="0">
            <a:spAutoFit/>
          </a:bodyPr>
          <a:p>
            <a:r>
              <a:rPr lang="en-US" altLang="en-US">
                <a:solidFill>
                  <a:schemeClr val="accent1"/>
                </a:solidFill>
                <a:latin typeface="SimSun" panose="02010600030101010101" pitchFamily="2" charset="-122"/>
                <a:ea typeface="SimSun" panose="02010600030101010101" pitchFamily="2" charset="-122"/>
              </a:rPr>
              <a:t>移动手机</a:t>
            </a:r>
            <a:endParaRPr lang="en-US" altLang="en-US">
              <a:solidFill>
                <a:schemeClr val="accent1"/>
              </a:solidFill>
              <a:latin typeface="SimSun" panose="02010600030101010101" pitchFamily="2" charset="-122"/>
              <a:ea typeface="SimSun" panose="02010600030101010101" pitchFamily="2" charset="-122"/>
            </a:endParaRPr>
          </a:p>
        </p:txBody>
      </p:sp>
      <p:sp>
        <p:nvSpPr>
          <p:cNvPr id="36" name="Text Box 35"/>
          <p:cNvSpPr txBox="true"/>
          <p:nvPr/>
        </p:nvSpPr>
        <p:spPr>
          <a:xfrm>
            <a:off x="4253865" y="5560060"/>
            <a:ext cx="868680" cy="368300"/>
          </a:xfrm>
          <a:prstGeom prst="rect">
            <a:avLst/>
          </a:prstGeom>
          <a:noFill/>
        </p:spPr>
        <p:txBody>
          <a:bodyPr wrap="none" rtlCol="0">
            <a:spAutoFit/>
          </a:bodyPr>
          <a:p>
            <a:r>
              <a:rPr lang="en-US" altLang="en-US">
                <a:solidFill>
                  <a:schemeClr val="accent1"/>
                </a:solidFill>
                <a:latin typeface="SimSun" panose="02010600030101010101" pitchFamily="2" charset="-122"/>
                <a:ea typeface="SimSun" panose="02010600030101010101" pitchFamily="2" charset="-122"/>
              </a:rPr>
              <a:t>树莓派</a:t>
            </a:r>
            <a:endParaRPr lang="en-US" altLang="en-US">
              <a:solidFill>
                <a:schemeClr val="accent1"/>
              </a:solidFill>
              <a:latin typeface="SimSun" panose="02010600030101010101" pitchFamily="2" charset="-122"/>
              <a:ea typeface="SimSun" panose="02010600030101010101" pitchFamily="2" charset="-122"/>
            </a:endParaRPr>
          </a:p>
        </p:txBody>
      </p:sp>
      <p:sp>
        <p:nvSpPr>
          <p:cNvPr id="37" name="Text Box 36"/>
          <p:cNvSpPr txBox="true"/>
          <p:nvPr/>
        </p:nvSpPr>
        <p:spPr>
          <a:xfrm>
            <a:off x="6295390" y="5560060"/>
            <a:ext cx="868680" cy="368300"/>
          </a:xfrm>
          <a:prstGeom prst="rect">
            <a:avLst/>
          </a:prstGeom>
          <a:noFill/>
        </p:spPr>
        <p:txBody>
          <a:bodyPr wrap="none" rtlCol="0">
            <a:spAutoFit/>
          </a:bodyPr>
          <a:p>
            <a:r>
              <a:rPr lang="en-US" altLang="en-US">
                <a:solidFill>
                  <a:schemeClr val="accent1"/>
                </a:solidFill>
                <a:latin typeface="SimSun" panose="02010600030101010101" pitchFamily="2" charset="-122"/>
                <a:ea typeface="SimSun" panose="02010600030101010101" pitchFamily="2" charset="-122"/>
              </a:rPr>
              <a:t>服务器</a:t>
            </a:r>
            <a:endParaRPr lang="en-US" altLang="en-US">
              <a:solidFill>
                <a:schemeClr val="accent1"/>
              </a:solidFill>
              <a:latin typeface="SimSun" panose="02010600030101010101" pitchFamily="2" charset="-122"/>
              <a:ea typeface="SimSun" panose="02010600030101010101" pitchFamily="2" charset="-122"/>
            </a:endParaRPr>
          </a:p>
        </p:txBody>
      </p:sp>
      <p:sp>
        <p:nvSpPr>
          <p:cNvPr id="38" name="Text Box 37"/>
          <p:cNvSpPr txBox="true"/>
          <p:nvPr/>
        </p:nvSpPr>
        <p:spPr>
          <a:xfrm>
            <a:off x="8174990" y="1700530"/>
            <a:ext cx="3565525" cy="1198880"/>
          </a:xfrm>
          <a:prstGeom prst="rect">
            <a:avLst/>
          </a:prstGeom>
          <a:noFill/>
        </p:spPr>
        <p:txBody>
          <a:bodyPr wrap="square" rtlCol="0">
            <a:spAutoFit/>
          </a:bodyPr>
          <a:p>
            <a:r>
              <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rPr>
              <a:t>对</a:t>
            </a:r>
            <a:r>
              <a:rPr lang="en-US" altLang="en-US">
                <a:solidFill>
                  <a:schemeClr val="accent1"/>
                </a:solidFill>
                <a:latin typeface="Times New Roman" panose="02020603050405020304" charset="0"/>
                <a:ea typeface="SimSun" panose="02010600030101010101" pitchFamily="2" charset="-122"/>
                <a:cs typeface="Times New Roman" panose="02020603050405020304" charset="0"/>
              </a:rPr>
              <a:t>TVM</a:t>
            </a:r>
            <a:r>
              <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rPr>
              <a:t>进行封装，使得用户能够忽略</a:t>
            </a:r>
            <a:r>
              <a:rPr lang="en-US" altLang="en-US">
                <a:solidFill>
                  <a:schemeClr val="accent1"/>
                </a:solidFill>
                <a:latin typeface="Times New Roman" panose="02020603050405020304" charset="0"/>
                <a:ea typeface="SimSun" panose="02010600030101010101" pitchFamily="2" charset="-122"/>
                <a:cs typeface="Times New Roman" panose="02020603050405020304" charset="0"/>
              </a:rPr>
              <a:t>TVM</a:t>
            </a:r>
            <a:r>
              <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rPr>
              <a:t>的使用细节，通过统一易用的接口对神经网络的模型进行部署。</a:t>
            </a:r>
            <a:endPar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endParaRPr>
          </a:p>
        </p:txBody>
      </p:sp>
    </p:spTree>
  </p:cSld>
  <p:clrMapOvr>
    <a:masterClrMapping/>
  </p:clrMapOvr>
  <p:transition spd="slow" advTm="3804"/>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27"/>
          <p:cNvSpPr txBox="true"/>
          <p:nvPr/>
        </p:nvSpPr>
        <p:spPr>
          <a:xfrm>
            <a:off x="1012825" y="176213"/>
            <a:ext cx="2484120" cy="553085"/>
          </a:xfrm>
          <a:prstGeom prst="rect">
            <a:avLst/>
          </a:prstGeom>
          <a:noFill/>
          <a:ln w="9525">
            <a:noFill/>
          </a:ln>
        </p:spPr>
        <p:txBody>
          <a:bodyPr wrap="none" anchor="t">
            <a:spAutoFit/>
          </a:bodyPr>
          <a:lstStyle/>
          <a:p>
            <a:r>
              <a:rPr lang="en-US" altLang="zh-CN" sz="3000" b="1" dirty="0">
                <a:solidFill>
                  <a:schemeClr val="accent1"/>
                </a:solidFill>
                <a:latin typeface="SimSun" panose="02010600030101010101" pitchFamily="2" charset="-122"/>
                <a:ea typeface="SimSun" panose="02010600030101010101" pitchFamily="2" charset="-122"/>
                <a:cs typeface="SimSun" panose="02010600030101010101" pitchFamily="2" charset="-122"/>
              </a:rPr>
              <a:t>1.</a:t>
            </a:r>
            <a:r>
              <a:rPr lang="en-US" altLang="en-US" sz="3000" b="1" dirty="0">
                <a:solidFill>
                  <a:schemeClr val="accent1"/>
                </a:solidFill>
                <a:latin typeface="SimSun" panose="02010600030101010101" pitchFamily="2" charset="-122"/>
                <a:ea typeface="SimSun" panose="02010600030101010101" pitchFamily="2" charset="-122"/>
                <a:cs typeface="SimSun" panose="02010600030101010101" pitchFamily="2" charset="-122"/>
              </a:rPr>
              <a:t>3 </a:t>
            </a:r>
            <a:r>
              <a:rPr lang="zh-CN" altLang="en-US" sz="3000" b="1" dirty="0">
                <a:solidFill>
                  <a:schemeClr val="accent1"/>
                </a:solidFill>
                <a:latin typeface="SimSun" panose="02010600030101010101" pitchFamily="2" charset="-122"/>
                <a:ea typeface="SimSun" panose="02010600030101010101" pitchFamily="2" charset="-122"/>
                <a:cs typeface="SimSun" panose="02010600030101010101" pitchFamily="2" charset="-122"/>
              </a:rPr>
              <a:t>研究意义</a:t>
            </a:r>
            <a:endParaRPr lang="zh-CN" altLang="en-US" sz="3000" b="1" dirty="0">
              <a:solidFill>
                <a:schemeClr val="accent1"/>
              </a:solidFill>
              <a:latin typeface="SimSun" panose="02010600030101010101" pitchFamily="2" charset="-122"/>
              <a:ea typeface="SimSun" panose="02010600030101010101" pitchFamily="2" charset="-122"/>
              <a:cs typeface="SimSun" panose="02010600030101010101" pitchFamily="2" charset="-122"/>
            </a:endParaRPr>
          </a:p>
        </p:txBody>
      </p:sp>
      <p:sp>
        <p:nvSpPr>
          <p:cNvPr id="14339" name="Freeform 5"/>
          <p:cNvSpPr/>
          <p:nvPr/>
        </p:nvSpPr>
        <p:spPr>
          <a:xfrm>
            <a:off x="427038" y="220663"/>
            <a:ext cx="474662" cy="560387"/>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endParaRPr lang="zh-CN" altLang="en-US"/>
          </a:p>
        </p:txBody>
      </p:sp>
      <p:sp>
        <p:nvSpPr>
          <p:cNvPr id="14340" name="Line 9"/>
          <p:cNvSpPr/>
          <p:nvPr/>
        </p:nvSpPr>
        <p:spPr>
          <a:xfrm>
            <a:off x="2836863" y="1844675"/>
            <a:ext cx="8459787" cy="0"/>
          </a:xfrm>
          <a:prstGeom prst="line">
            <a:avLst/>
          </a:prstGeom>
          <a:ln w="13" cap="flat" cmpd="sng">
            <a:solidFill>
              <a:srgbClr val="2E2C2C"/>
            </a:solidFill>
            <a:prstDash val="solid"/>
            <a:round/>
            <a:headEnd type="none" w="med" len="med"/>
            <a:tailEnd type="none" w="med" len="med"/>
          </a:ln>
        </p:spPr>
      </p:sp>
      <p:sp>
        <p:nvSpPr>
          <p:cNvPr id="14341" name="TextBox 5"/>
          <p:cNvSpPr txBox="true"/>
          <p:nvPr/>
        </p:nvSpPr>
        <p:spPr>
          <a:xfrm>
            <a:off x="2871788" y="1384300"/>
            <a:ext cx="3794125" cy="429895"/>
          </a:xfrm>
          <a:prstGeom prst="rect">
            <a:avLst/>
          </a:prstGeom>
          <a:noFill/>
          <a:ln w="9525">
            <a:noFill/>
          </a:ln>
        </p:spPr>
        <p:txBody>
          <a:bodyPr anchor="t">
            <a:spAutoFit/>
          </a:bodyPr>
          <a:lstStyle/>
          <a:p>
            <a:r>
              <a:rPr lang="en-US" altLang="zh-CN" sz="2200" b="1" dirty="0">
                <a:solidFill>
                  <a:schemeClr val="accent1"/>
                </a:solidFill>
                <a:latin typeface="SimSun" panose="02010600030101010101" pitchFamily="2" charset="-122"/>
                <a:ea typeface="SimSun" panose="02010600030101010101" pitchFamily="2" charset="-122"/>
              </a:rPr>
              <a:t>简化部署的流程</a:t>
            </a:r>
            <a:endParaRPr lang="en-US" altLang="zh-CN" sz="2200" b="1" dirty="0">
              <a:solidFill>
                <a:schemeClr val="accent1"/>
              </a:solidFill>
              <a:latin typeface="SimSun" panose="02010600030101010101" pitchFamily="2" charset="-122"/>
              <a:ea typeface="SimSun" panose="02010600030101010101" pitchFamily="2" charset="-122"/>
            </a:endParaRPr>
          </a:p>
        </p:txBody>
      </p:sp>
      <p:sp>
        <p:nvSpPr>
          <p:cNvPr id="14342" name="TextBox 6"/>
          <p:cNvSpPr txBox="true"/>
          <p:nvPr/>
        </p:nvSpPr>
        <p:spPr>
          <a:xfrm>
            <a:off x="2863850" y="1895475"/>
            <a:ext cx="8432800" cy="645160"/>
          </a:xfrm>
          <a:prstGeom prst="rect">
            <a:avLst/>
          </a:prstGeom>
          <a:noFill/>
          <a:ln w="9525">
            <a:noFill/>
          </a:ln>
        </p:spPr>
        <p:txBody>
          <a:bodyPr anchor="t">
            <a:spAutoFit/>
          </a:bodyPr>
          <a:lstStyle/>
          <a:p>
            <a:r>
              <a:rPr lang="en-US" altLang="zh-CN" dirty="0">
                <a:solidFill>
                  <a:schemeClr val="accent1"/>
                </a:solidFill>
                <a:latin typeface="SimSun" panose="02010600030101010101" pitchFamily="2" charset="-122"/>
                <a:ea typeface="SimSun" panose="02010600030101010101" pitchFamily="2" charset="-122"/>
                <a:cs typeface="SimSun" panose="02010600030101010101" pitchFamily="2" charset="-122"/>
              </a:rPr>
              <a:t>不需要处理复杂的软件环境，不需要了解</a:t>
            </a:r>
            <a:r>
              <a:rPr lang="en-US" altLang="zh-CN" dirty="0">
                <a:solidFill>
                  <a:schemeClr val="accent1"/>
                </a:solidFill>
                <a:latin typeface="Times New Roman" panose="02020603050405020304" charset="0"/>
                <a:ea typeface="SimSun" panose="02010600030101010101" pitchFamily="2" charset="-122"/>
                <a:cs typeface="Times New Roman" panose="02020603050405020304" charset="0"/>
              </a:rPr>
              <a:t>TVM</a:t>
            </a:r>
            <a:r>
              <a:rPr lang="en-US" altLang="zh-CN" dirty="0">
                <a:solidFill>
                  <a:schemeClr val="accent1"/>
                </a:solidFill>
                <a:latin typeface="SimSun" panose="02010600030101010101" pitchFamily="2" charset="-122"/>
                <a:ea typeface="SimSun" panose="02010600030101010101" pitchFamily="2" charset="-122"/>
                <a:cs typeface="SimSun" panose="02010600030101010101" pitchFamily="2" charset="-122"/>
              </a:rPr>
              <a:t>进行模型编译，部署的具体流程，大大简化使用的难度。</a:t>
            </a:r>
            <a:endParaRPr lang="en-US" altLang="zh-CN" dirty="0">
              <a:solidFill>
                <a:schemeClr val="accent1"/>
              </a:solidFill>
              <a:latin typeface="SimSun" panose="02010600030101010101" pitchFamily="2" charset="-122"/>
              <a:ea typeface="SimSun" panose="02010600030101010101" pitchFamily="2" charset="-122"/>
              <a:cs typeface="SimSun" panose="02010600030101010101" pitchFamily="2" charset="-122"/>
            </a:endParaRPr>
          </a:p>
        </p:txBody>
      </p:sp>
      <p:sp>
        <p:nvSpPr>
          <p:cNvPr id="14343" name="Freeform 8"/>
          <p:cNvSpPr/>
          <p:nvPr/>
        </p:nvSpPr>
        <p:spPr>
          <a:xfrm>
            <a:off x="2405063" y="1687513"/>
            <a:ext cx="269875" cy="312737"/>
          </a:xfrm>
          <a:custGeom>
            <a:avLst/>
            <a:gdLst/>
            <a:ahLst/>
            <a:cxnLst>
              <a:cxn ang="0">
                <a:pos x="2147483647" y="2147483647"/>
              </a:cxn>
              <a:cxn ang="0">
                <a:pos x="2147483647" y="2147483647"/>
              </a:cxn>
              <a:cxn ang="0">
                <a:pos x="0" y="2147483647"/>
              </a:cxn>
              <a:cxn ang="0">
                <a:pos x="0" y="2147483647"/>
              </a:cxn>
              <a:cxn ang="0">
                <a:pos x="0" y="0"/>
              </a:cxn>
              <a:cxn ang="0">
                <a:pos x="2147483647" y="2147483647"/>
              </a:cxn>
              <a:cxn ang="0">
                <a:pos x="2147483647" y="2147483647"/>
              </a:cxn>
            </a:cxnLst>
            <a:rect l="0" t="0" r="0" b="0"/>
            <a:pathLst>
              <a:path w="274" h="317">
                <a:moveTo>
                  <a:pt x="274" y="158"/>
                </a:moveTo>
                <a:lnTo>
                  <a:pt x="137" y="238"/>
                </a:lnTo>
                <a:lnTo>
                  <a:pt x="0" y="317"/>
                </a:lnTo>
                <a:lnTo>
                  <a:pt x="0" y="158"/>
                </a:lnTo>
                <a:lnTo>
                  <a:pt x="0" y="0"/>
                </a:lnTo>
                <a:lnTo>
                  <a:pt x="137" y="79"/>
                </a:lnTo>
                <a:lnTo>
                  <a:pt x="274" y="158"/>
                </a:lnTo>
                <a:close/>
              </a:path>
            </a:pathLst>
          </a:custGeom>
          <a:solidFill>
            <a:srgbClr val="113E6A"/>
          </a:solidFill>
          <a:ln w="9525">
            <a:noFill/>
          </a:ln>
        </p:spPr>
        <p:txBody>
          <a:bodyPr/>
          <a:lstStyle/>
          <a:p>
            <a:endParaRPr lang="zh-CN" altLang="en-US"/>
          </a:p>
        </p:txBody>
      </p:sp>
      <p:sp>
        <p:nvSpPr>
          <p:cNvPr id="14344" name="Line 9"/>
          <p:cNvSpPr/>
          <p:nvPr/>
        </p:nvSpPr>
        <p:spPr>
          <a:xfrm>
            <a:off x="2836863" y="5446713"/>
            <a:ext cx="8459787" cy="0"/>
          </a:xfrm>
          <a:prstGeom prst="line">
            <a:avLst/>
          </a:prstGeom>
          <a:ln w="13" cap="flat" cmpd="sng">
            <a:solidFill>
              <a:srgbClr val="2E2C2C"/>
            </a:solidFill>
            <a:prstDash val="solid"/>
            <a:round/>
            <a:headEnd type="none" w="med" len="med"/>
            <a:tailEnd type="none" w="med" len="med"/>
          </a:ln>
        </p:spPr>
      </p:sp>
      <p:sp>
        <p:nvSpPr>
          <p:cNvPr id="14345" name="TextBox 9"/>
          <p:cNvSpPr txBox="true"/>
          <p:nvPr/>
        </p:nvSpPr>
        <p:spPr>
          <a:xfrm>
            <a:off x="2871788" y="4987925"/>
            <a:ext cx="3563937" cy="429895"/>
          </a:xfrm>
          <a:prstGeom prst="rect">
            <a:avLst/>
          </a:prstGeom>
          <a:noFill/>
          <a:ln w="9525">
            <a:noFill/>
          </a:ln>
        </p:spPr>
        <p:txBody>
          <a:bodyPr anchor="t">
            <a:spAutoFit/>
          </a:bodyPr>
          <a:lstStyle/>
          <a:p>
            <a:r>
              <a:rPr lang="en-US" altLang="en-US" sz="2200" b="1" dirty="0">
                <a:solidFill>
                  <a:schemeClr val="accent1"/>
                </a:solidFill>
                <a:latin typeface="SimSun" panose="02010600030101010101" pitchFamily="2" charset="-122"/>
                <a:ea typeface="SimSun" panose="02010600030101010101" pitchFamily="2" charset="-122"/>
              </a:rPr>
              <a:t>用户友好的界面</a:t>
            </a:r>
            <a:endParaRPr lang="en-US" altLang="en-US" sz="2200" b="1" dirty="0">
              <a:solidFill>
                <a:schemeClr val="accent1"/>
              </a:solidFill>
              <a:latin typeface="SimSun" panose="02010600030101010101" pitchFamily="2" charset="-122"/>
              <a:ea typeface="SimSun" panose="02010600030101010101" pitchFamily="2" charset="-122"/>
            </a:endParaRPr>
          </a:p>
        </p:txBody>
      </p:sp>
      <p:sp>
        <p:nvSpPr>
          <p:cNvPr id="14346" name="TextBox 10"/>
          <p:cNvSpPr txBox="true"/>
          <p:nvPr/>
        </p:nvSpPr>
        <p:spPr>
          <a:xfrm>
            <a:off x="2872105" y="5499100"/>
            <a:ext cx="8432800" cy="368300"/>
          </a:xfrm>
          <a:prstGeom prst="rect">
            <a:avLst/>
          </a:prstGeom>
          <a:noFill/>
          <a:ln w="9525">
            <a:noFill/>
          </a:ln>
        </p:spPr>
        <p:txBody>
          <a:bodyPr anchor="t">
            <a:spAutoFit/>
          </a:bodyPr>
          <a:lstStyle/>
          <a:p>
            <a:r>
              <a:rPr lang="en-US" altLang="zh-CN" dirty="0">
                <a:solidFill>
                  <a:schemeClr val="accent1"/>
                </a:solidFill>
                <a:latin typeface="SimSun" panose="02010600030101010101" pitchFamily="2" charset="-122"/>
                <a:ea typeface="SimSun" panose="02010600030101010101" pitchFamily="2" charset="-122"/>
              </a:rPr>
              <a:t>提供用户友好的界面方面用户使用。</a:t>
            </a:r>
            <a:endParaRPr lang="en-US" altLang="zh-CN" dirty="0">
              <a:solidFill>
                <a:schemeClr val="accent1"/>
              </a:solidFill>
              <a:latin typeface="SimSun" panose="02010600030101010101" pitchFamily="2" charset="-122"/>
              <a:ea typeface="SimSun" panose="02010600030101010101" pitchFamily="2" charset="-122"/>
            </a:endParaRPr>
          </a:p>
        </p:txBody>
      </p:sp>
      <p:sp>
        <p:nvSpPr>
          <p:cNvPr id="14347" name="Freeform 8"/>
          <p:cNvSpPr/>
          <p:nvPr/>
        </p:nvSpPr>
        <p:spPr>
          <a:xfrm>
            <a:off x="2405063" y="5291138"/>
            <a:ext cx="269875" cy="312737"/>
          </a:xfrm>
          <a:custGeom>
            <a:avLst/>
            <a:gdLst/>
            <a:ahLst/>
            <a:cxnLst>
              <a:cxn ang="0">
                <a:pos x="2147483647" y="2147483647"/>
              </a:cxn>
              <a:cxn ang="0">
                <a:pos x="2147483647" y="2147483647"/>
              </a:cxn>
              <a:cxn ang="0">
                <a:pos x="0" y="2147483647"/>
              </a:cxn>
              <a:cxn ang="0">
                <a:pos x="0" y="2147483647"/>
              </a:cxn>
              <a:cxn ang="0">
                <a:pos x="0" y="0"/>
              </a:cxn>
              <a:cxn ang="0">
                <a:pos x="2147483647" y="2147483647"/>
              </a:cxn>
              <a:cxn ang="0">
                <a:pos x="2147483647" y="2147483647"/>
              </a:cxn>
            </a:cxnLst>
            <a:rect l="0" t="0" r="0" b="0"/>
            <a:pathLst>
              <a:path w="274" h="317">
                <a:moveTo>
                  <a:pt x="274" y="158"/>
                </a:moveTo>
                <a:lnTo>
                  <a:pt x="137" y="238"/>
                </a:lnTo>
                <a:lnTo>
                  <a:pt x="0" y="317"/>
                </a:lnTo>
                <a:lnTo>
                  <a:pt x="0" y="158"/>
                </a:lnTo>
                <a:lnTo>
                  <a:pt x="0" y="0"/>
                </a:lnTo>
                <a:lnTo>
                  <a:pt x="137" y="79"/>
                </a:lnTo>
                <a:lnTo>
                  <a:pt x="274" y="158"/>
                </a:lnTo>
                <a:close/>
              </a:path>
            </a:pathLst>
          </a:custGeom>
          <a:solidFill>
            <a:srgbClr val="113E6A"/>
          </a:solidFill>
          <a:ln w="9525">
            <a:noFill/>
          </a:ln>
        </p:spPr>
        <p:txBody>
          <a:bodyPr/>
          <a:lstStyle/>
          <a:p>
            <a:endParaRPr lang="zh-CN" altLang="en-US"/>
          </a:p>
        </p:txBody>
      </p:sp>
      <p:sp>
        <p:nvSpPr>
          <p:cNvPr id="14348" name="Line 9"/>
          <p:cNvSpPr/>
          <p:nvPr/>
        </p:nvSpPr>
        <p:spPr>
          <a:xfrm>
            <a:off x="4097338" y="3605213"/>
            <a:ext cx="7199312" cy="0"/>
          </a:xfrm>
          <a:prstGeom prst="line">
            <a:avLst/>
          </a:prstGeom>
          <a:ln w="13" cap="flat" cmpd="sng">
            <a:solidFill>
              <a:srgbClr val="2E2C2C"/>
            </a:solidFill>
            <a:prstDash val="solid"/>
            <a:round/>
            <a:headEnd type="none" w="med" len="med"/>
            <a:tailEnd type="none" w="med" len="med"/>
          </a:ln>
        </p:spPr>
      </p:sp>
      <p:sp>
        <p:nvSpPr>
          <p:cNvPr id="14349" name="TextBox 14"/>
          <p:cNvSpPr txBox="true"/>
          <p:nvPr/>
        </p:nvSpPr>
        <p:spPr>
          <a:xfrm>
            <a:off x="4081463" y="3146425"/>
            <a:ext cx="3681412" cy="429895"/>
          </a:xfrm>
          <a:prstGeom prst="rect">
            <a:avLst/>
          </a:prstGeom>
          <a:noFill/>
          <a:ln w="9525">
            <a:noFill/>
          </a:ln>
        </p:spPr>
        <p:txBody>
          <a:bodyPr anchor="t">
            <a:spAutoFit/>
          </a:bodyPr>
          <a:lstStyle/>
          <a:p>
            <a:r>
              <a:rPr lang="en-US" altLang="en-US" sz="2200" b="1" dirty="0">
                <a:solidFill>
                  <a:schemeClr val="accent1"/>
                </a:solidFill>
                <a:latin typeface="SimSun" panose="02010600030101010101" pitchFamily="2" charset="-122"/>
                <a:ea typeface="SimSun" panose="02010600030101010101" pitchFamily="2" charset="-122"/>
              </a:rPr>
              <a:t>统一的接口</a:t>
            </a:r>
            <a:endParaRPr lang="en-US" altLang="en-US" sz="2200" b="1" dirty="0">
              <a:solidFill>
                <a:schemeClr val="accent1"/>
              </a:solidFill>
              <a:latin typeface="SimSun" panose="02010600030101010101" pitchFamily="2" charset="-122"/>
              <a:ea typeface="SimSun" panose="02010600030101010101" pitchFamily="2" charset="-122"/>
            </a:endParaRPr>
          </a:p>
        </p:txBody>
      </p:sp>
      <p:sp>
        <p:nvSpPr>
          <p:cNvPr id="14350" name="TextBox 15"/>
          <p:cNvSpPr txBox="true"/>
          <p:nvPr/>
        </p:nvSpPr>
        <p:spPr>
          <a:xfrm>
            <a:off x="4073525" y="3656013"/>
            <a:ext cx="7223125" cy="645160"/>
          </a:xfrm>
          <a:prstGeom prst="rect">
            <a:avLst/>
          </a:prstGeom>
          <a:noFill/>
          <a:ln w="9525">
            <a:noFill/>
          </a:ln>
        </p:spPr>
        <p:txBody>
          <a:bodyPr anchor="t">
            <a:spAutoFit/>
          </a:bodyPr>
          <a:lstStyle/>
          <a:p>
            <a:r>
              <a:rPr lang="en-US" altLang="zh-CN" dirty="0">
                <a:solidFill>
                  <a:schemeClr val="accent1"/>
                </a:solidFill>
                <a:latin typeface="SimSun" panose="02010600030101010101" pitchFamily="2" charset="-122"/>
                <a:ea typeface="SimSun" panose="02010600030101010101" pitchFamily="2" charset="-122"/>
              </a:rPr>
              <a:t>提供多种主流的深度学习框架和多种硬件的支持，提供统一的接口，方便用户使用。</a:t>
            </a:r>
            <a:endParaRPr lang="en-US" altLang="zh-CN" dirty="0">
              <a:solidFill>
                <a:schemeClr val="accent1"/>
              </a:solidFill>
              <a:latin typeface="SimSun" panose="02010600030101010101" pitchFamily="2" charset="-122"/>
              <a:ea typeface="SimSun" panose="02010600030101010101" pitchFamily="2" charset="-122"/>
            </a:endParaRPr>
          </a:p>
        </p:txBody>
      </p:sp>
      <p:sp>
        <p:nvSpPr>
          <p:cNvPr id="14351" name="Freeform 8"/>
          <p:cNvSpPr/>
          <p:nvPr/>
        </p:nvSpPr>
        <p:spPr>
          <a:xfrm>
            <a:off x="3608388" y="3448050"/>
            <a:ext cx="271462" cy="312738"/>
          </a:xfrm>
          <a:custGeom>
            <a:avLst/>
            <a:gdLst/>
            <a:ahLst/>
            <a:cxnLst>
              <a:cxn ang="0">
                <a:pos x="2147483647" y="2147483647"/>
              </a:cxn>
              <a:cxn ang="0">
                <a:pos x="2147483647" y="2147483647"/>
              </a:cxn>
              <a:cxn ang="0">
                <a:pos x="0" y="2147483647"/>
              </a:cxn>
              <a:cxn ang="0">
                <a:pos x="0" y="2147483647"/>
              </a:cxn>
              <a:cxn ang="0">
                <a:pos x="0" y="0"/>
              </a:cxn>
              <a:cxn ang="0">
                <a:pos x="2147483647" y="2147483647"/>
              </a:cxn>
              <a:cxn ang="0">
                <a:pos x="2147483647" y="2147483647"/>
              </a:cxn>
            </a:cxnLst>
            <a:rect l="0" t="0" r="0" b="0"/>
            <a:pathLst>
              <a:path w="274" h="317">
                <a:moveTo>
                  <a:pt x="274" y="158"/>
                </a:moveTo>
                <a:lnTo>
                  <a:pt x="137" y="238"/>
                </a:lnTo>
                <a:lnTo>
                  <a:pt x="0" y="317"/>
                </a:lnTo>
                <a:lnTo>
                  <a:pt x="0" y="158"/>
                </a:lnTo>
                <a:lnTo>
                  <a:pt x="0" y="0"/>
                </a:lnTo>
                <a:lnTo>
                  <a:pt x="137" y="79"/>
                </a:lnTo>
                <a:lnTo>
                  <a:pt x="274" y="158"/>
                </a:lnTo>
                <a:close/>
              </a:path>
            </a:pathLst>
          </a:custGeom>
          <a:solidFill>
            <a:srgbClr val="113E6A"/>
          </a:solidFill>
          <a:ln w="9525">
            <a:noFill/>
          </a:ln>
        </p:spPr>
        <p:txBody>
          <a:bodyPr/>
          <a:lstStyle/>
          <a:p>
            <a:endParaRPr lang="zh-CN" altLang="en-US"/>
          </a:p>
        </p:txBody>
      </p:sp>
      <p:sp>
        <p:nvSpPr>
          <p:cNvPr id="14352" name="Oval 6"/>
          <p:cNvSpPr/>
          <p:nvPr/>
        </p:nvSpPr>
        <p:spPr>
          <a:xfrm>
            <a:off x="1181100" y="1306513"/>
            <a:ext cx="1076325" cy="1076325"/>
          </a:xfrm>
          <a:prstGeom prst="ellipse">
            <a:avLst/>
          </a:prstGeom>
          <a:solidFill>
            <a:srgbClr val="DFDFE1"/>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14353" name="Oval 7"/>
          <p:cNvSpPr/>
          <p:nvPr/>
        </p:nvSpPr>
        <p:spPr>
          <a:xfrm>
            <a:off x="1271588" y="1397000"/>
            <a:ext cx="896937" cy="895350"/>
          </a:xfrm>
          <a:prstGeom prst="ellipse">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14354" name="TextBox 19"/>
          <p:cNvSpPr txBox="true"/>
          <p:nvPr/>
        </p:nvSpPr>
        <p:spPr>
          <a:xfrm>
            <a:off x="1271588" y="1520825"/>
            <a:ext cx="901700" cy="646113"/>
          </a:xfrm>
          <a:prstGeom prst="rect">
            <a:avLst/>
          </a:prstGeom>
          <a:noFill/>
          <a:ln w="9525">
            <a:noFill/>
          </a:ln>
        </p:spPr>
        <p:txBody>
          <a:bodyPr anchor="t">
            <a:spAutoFit/>
          </a:bodyPr>
          <a:lstStyle/>
          <a:p>
            <a:pPr algn="ctr"/>
            <a:r>
              <a:rPr lang="en-US" altLang="zh-CN" sz="3600" b="1" dirty="0">
                <a:solidFill>
                  <a:schemeClr val="accent2"/>
                </a:solidFill>
                <a:latin typeface="微软雅黑" panose="020B0503020204020204" pitchFamily="34" charset="-122"/>
                <a:ea typeface="微软雅黑" panose="020B0503020204020204" pitchFamily="34" charset="-122"/>
              </a:rPr>
              <a:t>01</a:t>
            </a:r>
            <a:endParaRPr lang="en-US" altLang="zh-CN" sz="3600" b="1" dirty="0">
              <a:solidFill>
                <a:schemeClr val="accent2"/>
              </a:solidFill>
              <a:latin typeface="微软雅黑" panose="020B0503020204020204" pitchFamily="34" charset="-122"/>
              <a:ea typeface="微软雅黑" panose="020B0503020204020204" pitchFamily="34" charset="-122"/>
            </a:endParaRPr>
          </a:p>
        </p:txBody>
      </p:sp>
      <p:sp>
        <p:nvSpPr>
          <p:cNvPr id="14355" name="Oval 6"/>
          <p:cNvSpPr/>
          <p:nvPr/>
        </p:nvSpPr>
        <p:spPr>
          <a:xfrm>
            <a:off x="1181100" y="4908550"/>
            <a:ext cx="1076325" cy="1076325"/>
          </a:xfrm>
          <a:prstGeom prst="ellipse">
            <a:avLst/>
          </a:prstGeom>
          <a:solidFill>
            <a:srgbClr val="DFDFE1"/>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14356" name="Oval 7"/>
          <p:cNvSpPr/>
          <p:nvPr/>
        </p:nvSpPr>
        <p:spPr>
          <a:xfrm>
            <a:off x="1271588" y="4999038"/>
            <a:ext cx="896937" cy="895350"/>
          </a:xfrm>
          <a:prstGeom prst="ellipse">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14357" name="Oval 6"/>
          <p:cNvSpPr/>
          <p:nvPr/>
        </p:nvSpPr>
        <p:spPr>
          <a:xfrm>
            <a:off x="2420938" y="3067050"/>
            <a:ext cx="1076325" cy="1076325"/>
          </a:xfrm>
          <a:prstGeom prst="ellipse">
            <a:avLst/>
          </a:prstGeom>
          <a:solidFill>
            <a:srgbClr val="DFDFE1"/>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14358" name="Oval 7"/>
          <p:cNvSpPr/>
          <p:nvPr/>
        </p:nvSpPr>
        <p:spPr>
          <a:xfrm>
            <a:off x="2511425" y="3157538"/>
            <a:ext cx="895350" cy="895350"/>
          </a:xfrm>
          <a:prstGeom prst="ellipse">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14359" name="TextBox 24"/>
          <p:cNvSpPr txBox="true"/>
          <p:nvPr/>
        </p:nvSpPr>
        <p:spPr>
          <a:xfrm>
            <a:off x="2503488" y="3314700"/>
            <a:ext cx="901700" cy="646113"/>
          </a:xfrm>
          <a:prstGeom prst="rect">
            <a:avLst/>
          </a:prstGeom>
          <a:noFill/>
          <a:ln w="9525">
            <a:noFill/>
          </a:ln>
        </p:spPr>
        <p:txBody>
          <a:bodyPr anchor="t">
            <a:spAutoFit/>
          </a:bodyPr>
          <a:lstStyle/>
          <a:p>
            <a:pPr algn="ctr"/>
            <a:r>
              <a:rPr lang="en-US" altLang="zh-CN" sz="3600" b="1" dirty="0">
                <a:solidFill>
                  <a:schemeClr val="accent2"/>
                </a:solidFill>
                <a:latin typeface="微软雅黑" panose="020B0503020204020204" pitchFamily="34" charset="-122"/>
                <a:ea typeface="微软雅黑" panose="020B0503020204020204" pitchFamily="34" charset="-122"/>
              </a:rPr>
              <a:t>02</a:t>
            </a:r>
            <a:endParaRPr lang="en-US" altLang="zh-CN" sz="3600" b="1" dirty="0">
              <a:solidFill>
                <a:schemeClr val="accent2"/>
              </a:solidFill>
              <a:latin typeface="微软雅黑" panose="020B0503020204020204" pitchFamily="34" charset="-122"/>
              <a:ea typeface="微软雅黑" panose="020B0503020204020204" pitchFamily="34" charset="-122"/>
            </a:endParaRPr>
          </a:p>
        </p:txBody>
      </p:sp>
      <p:sp>
        <p:nvSpPr>
          <p:cNvPr id="14360" name="TextBox 25"/>
          <p:cNvSpPr txBox="true"/>
          <p:nvPr/>
        </p:nvSpPr>
        <p:spPr>
          <a:xfrm>
            <a:off x="1258888" y="5130800"/>
            <a:ext cx="901700" cy="646113"/>
          </a:xfrm>
          <a:prstGeom prst="rect">
            <a:avLst/>
          </a:prstGeom>
          <a:noFill/>
          <a:ln w="9525">
            <a:noFill/>
          </a:ln>
        </p:spPr>
        <p:txBody>
          <a:bodyPr anchor="t">
            <a:spAutoFit/>
          </a:bodyPr>
          <a:lstStyle/>
          <a:p>
            <a:pPr algn="ctr"/>
            <a:r>
              <a:rPr lang="en-US" altLang="zh-CN" sz="3600" b="1" dirty="0">
                <a:solidFill>
                  <a:schemeClr val="accent2"/>
                </a:solidFill>
                <a:latin typeface="微软雅黑" panose="020B0503020204020204" pitchFamily="34" charset="-122"/>
                <a:ea typeface="微软雅黑" panose="020B0503020204020204" pitchFamily="34" charset="-122"/>
              </a:rPr>
              <a:t>03</a:t>
            </a:r>
            <a:endParaRPr lang="en-US" altLang="zh-CN" sz="3600" b="1"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spd="slow" advTm="3804"/>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false">
          <a:blip r:embed="rId1" cstate="print"/>
          <a:stretch>
            <a:fillRect/>
          </a:stretch>
        </a:blipFill>
        <a:effectLst/>
      </p:bgPr>
    </p:bg>
    <p:spTree>
      <p:nvGrpSpPr>
        <p:cNvPr id="1" name=""/>
        <p:cNvGrpSpPr/>
        <p:nvPr/>
      </p:nvGrpSpPr>
      <p:grpSpPr>
        <a:xfrm>
          <a:off x="0" y="0"/>
          <a:ext cx="0" cy="0"/>
          <a:chOff x="0" y="0"/>
          <a:chExt cx="0" cy="0"/>
        </a:xfrm>
      </p:grpSpPr>
      <p:sp>
        <p:nvSpPr>
          <p:cNvPr id="17410" name="Oval 5"/>
          <p:cNvSpPr/>
          <p:nvPr/>
        </p:nvSpPr>
        <p:spPr>
          <a:xfrm>
            <a:off x="4062413" y="627063"/>
            <a:ext cx="4141787" cy="4144962"/>
          </a:xfrm>
          <a:prstGeom prst="ellipse">
            <a:avLst/>
          </a:prstGeom>
          <a:solidFill>
            <a:srgbClr val="FFFFFF"/>
          </a:solidFill>
          <a:ln w="9525">
            <a:noFill/>
          </a:ln>
        </p:spPr>
        <p:txBody>
          <a:bodyPr anchor="t"/>
          <a:lstStyle/>
          <a:p>
            <a:endParaRPr lang="zh-CN" altLang="en-US" dirty="0">
              <a:solidFill>
                <a:srgbClr val="004C54"/>
              </a:solidFill>
              <a:latin typeface="Arial" panose="020B0604020202020204" pitchFamily="34" charset="0"/>
              <a:ea typeface="宋体" panose="02010600030101010101" pitchFamily="2" charset="-122"/>
            </a:endParaRPr>
          </a:p>
        </p:txBody>
      </p:sp>
      <p:sp>
        <p:nvSpPr>
          <p:cNvPr id="17411" name="Line 12"/>
          <p:cNvSpPr/>
          <p:nvPr/>
        </p:nvSpPr>
        <p:spPr>
          <a:xfrm>
            <a:off x="4195763" y="2740025"/>
            <a:ext cx="3808412" cy="0"/>
          </a:xfrm>
          <a:prstGeom prst="line">
            <a:avLst/>
          </a:prstGeom>
          <a:ln w="12700" cap="flat" cmpd="sng">
            <a:solidFill>
              <a:schemeClr val="bg2"/>
            </a:solidFill>
            <a:prstDash val="solid"/>
            <a:round/>
            <a:headEnd type="none" w="med" len="med"/>
            <a:tailEnd type="none" w="med" len="med"/>
          </a:ln>
        </p:spPr>
      </p:sp>
      <p:sp>
        <p:nvSpPr>
          <p:cNvPr id="17412" name="TextBox 77"/>
          <p:cNvSpPr txBox="true"/>
          <p:nvPr/>
        </p:nvSpPr>
        <p:spPr>
          <a:xfrm>
            <a:off x="4602163" y="2852738"/>
            <a:ext cx="3168650" cy="768350"/>
          </a:xfrm>
          <a:prstGeom prst="rect">
            <a:avLst/>
          </a:prstGeom>
          <a:noFill/>
          <a:ln w="9525">
            <a:noFill/>
          </a:ln>
        </p:spPr>
        <p:txBody>
          <a:bodyPr anchor="t">
            <a:spAutoFit/>
          </a:bodyPr>
          <a:lstStyle/>
          <a:p>
            <a:pPr algn="ctr"/>
            <a:r>
              <a:rPr lang="zh-CN" altLang="en-US" sz="4400" b="1" dirty="0">
                <a:solidFill>
                  <a:srgbClr val="363636"/>
                </a:solidFill>
                <a:latin typeface="SimSun" panose="02010600030101010101" pitchFamily="2" charset="-122"/>
                <a:ea typeface="SimSun" panose="02010600030101010101" pitchFamily="2" charset="-122"/>
              </a:rPr>
              <a:t>研究</a:t>
            </a:r>
            <a:r>
              <a:rPr lang="en-US" altLang="zh-CN" sz="4400" b="1" dirty="0">
                <a:solidFill>
                  <a:srgbClr val="363636"/>
                </a:solidFill>
                <a:latin typeface="SimSun" panose="02010600030101010101" pitchFamily="2" charset="-122"/>
                <a:ea typeface="SimSun" panose="02010600030101010101" pitchFamily="2" charset="-122"/>
              </a:rPr>
              <a:t>现状</a:t>
            </a:r>
            <a:endParaRPr lang="en-US" altLang="zh-CN" sz="4400" b="1" dirty="0">
              <a:solidFill>
                <a:srgbClr val="363636"/>
              </a:solidFill>
              <a:latin typeface="SimSun" panose="02010600030101010101" pitchFamily="2" charset="-122"/>
              <a:ea typeface="SimSun" panose="02010600030101010101" pitchFamily="2" charset="-122"/>
            </a:endParaRPr>
          </a:p>
        </p:txBody>
      </p:sp>
      <p:sp>
        <p:nvSpPr>
          <p:cNvPr id="17413" name="Rectangle 14"/>
          <p:cNvSpPr/>
          <p:nvPr/>
        </p:nvSpPr>
        <p:spPr>
          <a:xfrm>
            <a:off x="5634038" y="2255838"/>
            <a:ext cx="930275" cy="400050"/>
          </a:xfrm>
          <a:prstGeom prst="rect">
            <a:avLst/>
          </a:prstGeom>
          <a:noFill/>
          <a:ln w="9525">
            <a:noFill/>
          </a:ln>
        </p:spPr>
        <p:txBody>
          <a:bodyPr wrap="none" lIns="0" tIns="0" rIns="0" bIns="0" anchor="t">
            <a:spAutoFit/>
          </a:bodyPr>
          <a:lstStyle/>
          <a:p>
            <a:r>
              <a:rPr lang="zh-CN" altLang="en-US" sz="2600" dirty="0">
                <a:solidFill>
                  <a:srgbClr val="363636"/>
                </a:solidFill>
                <a:latin typeface="微软雅黑" panose="020B0503020204020204" pitchFamily="34" charset="-122"/>
                <a:ea typeface="微软雅黑" panose="020B0503020204020204" pitchFamily="34" charset="-122"/>
              </a:rPr>
              <a:t>Part </a:t>
            </a:r>
            <a:r>
              <a:rPr lang="en-US" altLang="zh-CN" sz="2600" dirty="0">
                <a:solidFill>
                  <a:srgbClr val="363636"/>
                </a:solidFill>
                <a:latin typeface="微软雅黑" panose="020B0503020204020204" pitchFamily="34" charset="-122"/>
                <a:ea typeface="微软雅黑" panose="020B0503020204020204" pitchFamily="34" charset="-122"/>
              </a:rPr>
              <a:t>2</a:t>
            </a:r>
            <a:endParaRPr lang="zh-CN" altLang="en-US" sz="2600" dirty="0">
              <a:solidFill>
                <a:srgbClr val="363636"/>
              </a:solidFill>
              <a:latin typeface="微软雅黑" panose="020B0503020204020204" pitchFamily="34" charset="-122"/>
              <a:ea typeface="微软雅黑" panose="020B0503020204020204" pitchFamily="34" charset="-122"/>
            </a:endParaRPr>
          </a:p>
        </p:txBody>
      </p:sp>
      <p:sp>
        <p:nvSpPr>
          <p:cNvPr id="17422" name="Freeform 13"/>
          <p:cNvSpPr>
            <a:spLocks noEditPoints="true"/>
          </p:cNvSpPr>
          <p:nvPr/>
        </p:nvSpPr>
        <p:spPr>
          <a:xfrm>
            <a:off x="5441950" y="830263"/>
            <a:ext cx="1489075" cy="1398587"/>
          </a:xfrm>
          <a:custGeom>
            <a:avLst/>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57" h="885">
                <a:moveTo>
                  <a:pt x="0" y="155"/>
                </a:moveTo>
                <a:cubicBezTo>
                  <a:pt x="0" y="278"/>
                  <a:pt x="0" y="400"/>
                  <a:pt x="0" y="523"/>
                </a:cubicBezTo>
                <a:cubicBezTo>
                  <a:pt x="0" y="533"/>
                  <a:pt x="161" y="687"/>
                  <a:pt x="181" y="707"/>
                </a:cubicBezTo>
                <a:cubicBezTo>
                  <a:pt x="202" y="728"/>
                  <a:pt x="355" y="885"/>
                  <a:pt x="368" y="885"/>
                </a:cubicBezTo>
                <a:cubicBezTo>
                  <a:pt x="442" y="885"/>
                  <a:pt x="516" y="885"/>
                  <a:pt x="589" y="885"/>
                </a:cubicBezTo>
                <a:cubicBezTo>
                  <a:pt x="620" y="885"/>
                  <a:pt x="632" y="856"/>
                  <a:pt x="645" y="837"/>
                </a:cubicBezTo>
                <a:cubicBezTo>
                  <a:pt x="645" y="684"/>
                  <a:pt x="645" y="532"/>
                  <a:pt x="645" y="380"/>
                </a:cubicBezTo>
                <a:cubicBezTo>
                  <a:pt x="631" y="385"/>
                  <a:pt x="590" y="368"/>
                  <a:pt x="582" y="391"/>
                </a:cubicBezTo>
                <a:cubicBezTo>
                  <a:pt x="577" y="401"/>
                  <a:pt x="582" y="573"/>
                  <a:pt x="582" y="608"/>
                </a:cubicBezTo>
                <a:cubicBezTo>
                  <a:pt x="582" y="643"/>
                  <a:pt x="592" y="822"/>
                  <a:pt x="567" y="822"/>
                </a:cubicBezTo>
                <a:cubicBezTo>
                  <a:pt x="507" y="822"/>
                  <a:pt x="447" y="822"/>
                  <a:pt x="387" y="822"/>
                </a:cubicBezTo>
                <a:cubicBezTo>
                  <a:pt x="368" y="822"/>
                  <a:pt x="376" y="760"/>
                  <a:pt x="376" y="741"/>
                </a:cubicBezTo>
                <a:cubicBezTo>
                  <a:pt x="376" y="710"/>
                  <a:pt x="376" y="679"/>
                  <a:pt x="376" y="649"/>
                </a:cubicBezTo>
                <a:cubicBezTo>
                  <a:pt x="376" y="565"/>
                  <a:pt x="376" y="551"/>
                  <a:pt x="324" y="516"/>
                </a:cubicBezTo>
                <a:cubicBezTo>
                  <a:pt x="300" y="516"/>
                  <a:pt x="301" y="509"/>
                  <a:pt x="280" y="509"/>
                </a:cubicBezTo>
                <a:cubicBezTo>
                  <a:pt x="209" y="509"/>
                  <a:pt x="137" y="509"/>
                  <a:pt x="66" y="509"/>
                </a:cubicBezTo>
                <a:cubicBezTo>
                  <a:pt x="66" y="398"/>
                  <a:pt x="66" y="287"/>
                  <a:pt x="66" y="177"/>
                </a:cubicBezTo>
                <a:cubicBezTo>
                  <a:pt x="66" y="168"/>
                  <a:pt x="69" y="169"/>
                  <a:pt x="74" y="162"/>
                </a:cubicBezTo>
                <a:cubicBezTo>
                  <a:pt x="155" y="162"/>
                  <a:pt x="236" y="162"/>
                  <a:pt x="317" y="162"/>
                </a:cubicBezTo>
                <a:cubicBezTo>
                  <a:pt x="333" y="151"/>
                  <a:pt x="375" y="115"/>
                  <a:pt x="376" y="92"/>
                </a:cubicBezTo>
                <a:cubicBezTo>
                  <a:pt x="274" y="92"/>
                  <a:pt x="172" y="92"/>
                  <a:pt x="70" y="92"/>
                </a:cubicBezTo>
                <a:cubicBezTo>
                  <a:pt x="42" y="92"/>
                  <a:pt x="0" y="131"/>
                  <a:pt x="0" y="155"/>
                </a:cubicBezTo>
                <a:close/>
                <a:moveTo>
                  <a:pt x="505" y="215"/>
                </a:moveTo>
                <a:lnTo>
                  <a:pt x="538" y="182"/>
                </a:lnTo>
                <a:lnTo>
                  <a:pt x="505" y="149"/>
                </a:lnTo>
                <a:cubicBezTo>
                  <a:pt x="504" y="148"/>
                  <a:pt x="504" y="146"/>
                  <a:pt x="505" y="145"/>
                </a:cubicBezTo>
                <a:lnTo>
                  <a:pt x="527" y="123"/>
                </a:lnTo>
                <a:cubicBezTo>
                  <a:pt x="528" y="122"/>
                  <a:pt x="530" y="122"/>
                  <a:pt x="531" y="123"/>
                </a:cubicBezTo>
                <a:lnTo>
                  <a:pt x="564" y="156"/>
                </a:lnTo>
                <a:lnTo>
                  <a:pt x="597" y="123"/>
                </a:lnTo>
                <a:cubicBezTo>
                  <a:pt x="599" y="122"/>
                  <a:pt x="601" y="122"/>
                  <a:pt x="602" y="123"/>
                </a:cubicBezTo>
                <a:lnTo>
                  <a:pt x="624" y="145"/>
                </a:lnTo>
                <a:cubicBezTo>
                  <a:pt x="625" y="146"/>
                  <a:pt x="625" y="148"/>
                  <a:pt x="624" y="149"/>
                </a:cubicBezTo>
                <a:lnTo>
                  <a:pt x="591" y="182"/>
                </a:lnTo>
                <a:lnTo>
                  <a:pt x="624" y="215"/>
                </a:lnTo>
                <a:cubicBezTo>
                  <a:pt x="625" y="217"/>
                  <a:pt x="625" y="219"/>
                  <a:pt x="624" y="220"/>
                </a:cubicBezTo>
                <a:lnTo>
                  <a:pt x="602" y="242"/>
                </a:lnTo>
                <a:cubicBezTo>
                  <a:pt x="601" y="243"/>
                  <a:pt x="599" y="243"/>
                  <a:pt x="597" y="242"/>
                </a:cubicBezTo>
                <a:lnTo>
                  <a:pt x="564" y="209"/>
                </a:lnTo>
                <a:lnTo>
                  <a:pt x="531" y="242"/>
                </a:lnTo>
                <a:cubicBezTo>
                  <a:pt x="530" y="243"/>
                  <a:pt x="528" y="243"/>
                  <a:pt x="527" y="242"/>
                </a:cubicBezTo>
                <a:lnTo>
                  <a:pt x="505" y="220"/>
                </a:lnTo>
                <a:cubicBezTo>
                  <a:pt x="504" y="219"/>
                  <a:pt x="504" y="217"/>
                  <a:pt x="505" y="215"/>
                </a:cubicBezTo>
                <a:close/>
                <a:moveTo>
                  <a:pt x="780" y="332"/>
                </a:moveTo>
                <a:lnTo>
                  <a:pt x="944" y="496"/>
                </a:lnTo>
                <a:cubicBezTo>
                  <a:pt x="957" y="509"/>
                  <a:pt x="957" y="530"/>
                  <a:pt x="944" y="543"/>
                </a:cubicBezTo>
                <a:lnTo>
                  <a:pt x="925" y="562"/>
                </a:lnTo>
                <a:cubicBezTo>
                  <a:pt x="912" y="575"/>
                  <a:pt x="891" y="575"/>
                  <a:pt x="878" y="562"/>
                </a:cubicBezTo>
                <a:lnTo>
                  <a:pt x="714" y="398"/>
                </a:lnTo>
                <a:lnTo>
                  <a:pt x="780" y="332"/>
                </a:lnTo>
                <a:close/>
                <a:moveTo>
                  <a:pt x="447" y="65"/>
                </a:moveTo>
                <a:cubicBezTo>
                  <a:pt x="512" y="0"/>
                  <a:pt x="617" y="0"/>
                  <a:pt x="682" y="65"/>
                </a:cubicBezTo>
                <a:cubicBezTo>
                  <a:pt x="740" y="123"/>
                  <a:pt x="747" y="213"/>
                  <a:pt x="701" y="278"/>
                </a:cubicBezTo>
                <a:lnTo>
                  <a:pt x="754" y="331"/>
                </a:lnTo>
                <a:cubicBezTo>
                  <a:pt x="756" y="333"/>
                  <a:pt x="756" y="337"/>
                  <a:pt x="754" y="339"/>
                </a:cubicBezTo>
                <a:lnTo>
                  <a:pt x="721" y="372"/>
                </a:lnTo>
                <a:cubicBezTo>
                  <a:pt x="719" y="374"/>
                  <a:pt x="715" y="374"/>
                  <a:pt x="713" y="372"/>
                </a:cubicBezTo>
                <a:lnTo>
                  <a:pt x="660" y="319"/>
                </a:lnTo>
                <a:cubicBezTo>
                  <a:pt x="595" y="364"/>
                  <a:pt x="505" y="358"/>
                  <a:pt x="447" y="300"/>
                </a:cubicBezTo>
                <a:cubicBezTo>
                  <a:pt x="382" y="235"/>
                  <a:pt x="382" y="130"/>
                  <a:pt x="447" y="65"/>
                </a:cubicBezTo>
                <a:close/>
                <a:moveTo>
                  <a:pt x="486" y="104"/>
                </a:moveTo>
                <a:cubicBezTo>
                  <a:pt x="529" y="60"/>
                  <a:pt x="600" y="60"/>
                  <a:pt x="643" y="104"/>
                </a:cubicBezTo>
                <a:cubicBezTo>
                  <a:pt x="687" y="147"/>
                  <a:pt x="687" y="218"/>
                  <a:pt x="643" y="261"/>
                </a:cubicBezTo>
                <a:cubicBezTo>
                  <a:pt x="600" y="305"/>
                  <a:pt x="529" y="305"/>
                  <a:pt x="486" y="261"/>
                </a:cubicBezTo>
                <a:cubicBezTo>
                  <a:pt x="442" y="218"/>
                  <a:pt x="442" y="147"/>
                  <a:pt x="486" y="104"/>
                </a:cubicBezTo>
                <a:close/>
                <a:moveTo>
                  <a:pt x="306" y="770"/>
                </a:moveTo>
                <a:cubicBezTo>
                  <a:pt x="304" y="706"/>
                  <a:pt x="303" y="643"/>
                  <a:pt x="302" y="579"/>
                </a:cubicBezTo>
                <a:cubicBezTo>
                  <a:pt x="241" y="579"/>
                  <a:pt x="179" y="579"/>
                  <a:pt x="118" y="579"/>
                </a:cubicBezTo>
                <a:cubicBezTo>
                  <a:pt x="117" y="580"/>
                  <a:pt x="116" y="581"/>
                  <a:pt x="115" y="581"/>
                </a:cubicBezTo>
                <a:cubicBezTo>
                  <a:pt x="179" y="644"/>
                  <a:pt x="242" y="707"/>
                  <a:pt x="306" y="770"/>
                </a:cubicBezTo>
                <a:close/>
                <a:moveTo>
                  <a:pt x="110" y="225"/>
                </a:moveTo>
                <a:cubicBezTo>
                  <a:pt x="110" y="233"/>
                  <a:pt x="110" y="242"/>
                  <a:pt x="110" y="250"/>
                </a:cubicBezTo>
                <a:cubicBezTo>
                  <a:pt x="110" y="259"/>
                  <a:pt x="116" y="265"/>
                  <a:pt x="125" y="265"/>
                </a:cubicBezTo>
                <a:cubicBezTo>
                  <a:pt x="209" y="265"/>
                  <a:pt x="292" y="265"/>
                  <a:pt x="376" y="265"/>
                </a:cubicBezTo>
                <a:cubicBezTo>
                  <a:pt x="399" y="265"/>
                  <a:pt x="394" y="228"/>
                  <a:pt x="387" y="214"/>
                </a:cubicBezTo>
                <a:cubicBezTo>
                  <a:pt x="338" y="214"/>
                  <a:pt x="288" y="214"/>
                  <a:pt x="239" y="214"/>
                </a:cubicBezTo>
                <a:cubicBezTo>
                  <a:pt x="209" y="214"/>
                  <a:pt x="110" y="206"/>
                  <a:pt x="110" y="225"/>
                </a:cubicBezTo>
                <a:close/>
                <a:moveTo>
                  <a:pt x="110" y="405"/>
                </a:moveTo>
                <a:cubicBezTo>
                  <a:pt x="110" y="416"/>
                  <a:pt x="110" y="427"/>
                  <a:pt x="110" y="439"/>
                </a:cubicBezTo>
                <a:cubicBezTo>
                  <a:pt x="110" y="447"/>
                  <a:pt x="113" y="450"/>
                  <a:pt x="121" y="450"/>
                </a:cubicBezTo>
                <a:cubicBezTo>
                  <a:pt x="211" y="450"/>
                  <a:pt x="301" y="450"/>
                  <a:pt x="390" y="450"/>
                </a:cubicBezTo>
                <a:cubicBezTo>
                  <a:pt x="392" y="440"/>
                  <a:pt x="400" y="402"/>
                  <a:pt x="379" y="402"/>
                </a:cubicBezTo>
                <a:cubicBezTo>
                  <a:pt x="296" y="402"/>
                  <a:pt x="212" y="402"/>
                  <a:pt x="129" y="402"/>
                </a:cubicBezTo>
                <a:cubicBezTo>
                  <a:pt x="123" y="402"/>
                  <a:pt x="115" y="404"/>
                  <a:pt x="110" y="405"/>
                </a:cubicBezTo>
                <a:close/>
                <a:moveTo>
                  <a:pt x="110" y="328"/>
                </a:moveTo>
                <a:cubicBezTo>
                  <a:pt x="110" y="333"/>
                  <a:pt x="110" y="338"/>
                  <a:pt x="110" y="343"/>
                </a:cubicBezTo>
                <a:cubicBezTo>
                  <a:pt x="110" y="351"/>
                  <a:pt x="113" y="351"/>
                  <a:pt x="118" y="357"/>
                </a:cubicBezTo>
                <a:cubicBezTo>
                  <a:pt x="205" y="357"/>
                  <a:pt x="292" y="357"/>
                  <a:pt x="379" y="357"/>
                </a:cubicBezTo>
                <a:cubicBezTo>
                  <a:pt x="384" y="355"/>
                  <a:pt x="389" y="353"/>
                  <a:pt x="394" y="350"/>
                </a:cubicBezTo>
                <a:cubicBezTo>
                  <a:pt x="394" y="344"/>
                  <a:pt x="394" y="338"/>
                  <a:pt x="394" y="332"/>
                </a:cubicBezTo>
                <a:cubicBezTo>
                  <a:pt x="394" y="320"/>
                  <a:pt x="390" y="317"/>
                  <a:pt x="387" y="309"/>
                </a:cubicBezTo>
                <a:cubicBezTo>
                  <a:pt x="336" y="309"/>
                  <a:pt x="286" y="309"/>
                  <a:pt x="236" y="309"/>
                </a:cubicBezTo>
                <a:cubicBezTo>
                  <a:pt x="211" y="309"/>
                  <a:pt x="187" y="309"/>
                  <a:pt x="162" y="309"/>
                </a:cubicBezTo>
                <a:cubicBezTo>
                  <a:pt x="131" y="310"/>
                  <a:pt x="110" y="299"/>
                  <a:pt x="110" y="328"/>
                </a:cubicBezTo>
                <a:close/>
              </a:path>
            </a:pathLst>
          </a:custGeom>
          <a:solidFill>
            <a:srgbClr val="113E6A"/>
          </a:solidFill>
          <a:ln w="9525">
            <a:noFill/>
          </a:ln>
        </p:spPr>
        <p:txBody>
          <a:bodyPr/>
          <a:lstStyle/>
          <a:p>
            <a:endParaRPr lang="zh-CN" altLang="en-US"/>
          </a:p>
        </p:txBody>
      </p:sp>
      <p:pic>
        <p:nvPicPr>
          <p:cNvPr id="15" name="图片 14"/>
          <p:cNvPicPr>
            <a:picLocks noChangeAspect="true"/>
          </p:cNvPicPr>
          <p:nvPr/>
        </p:nvPicPr>
        <p:blipFill>
          <a:blip r:embed="rId2">
            <a:extLst>
              <a:ext uri="{28A0092B-C50C-407E-A947-70E740481C1C}">
                <a14:useLocalDpi xmlns:a14="http://schemas.microsoft.com/office/drawing/2010/main" val="false"/>
              </a:ext>
            </a:extLst>
          </a:blip>
          <a:stretch>
            <a:fillRect/>
          </a:stretch>
        </p:blipFill>
        <p:spPr>
          <a:xfrm>
            <a:off x="9338741" y="91674"/>
            <a:ext cx="2646380" cy="503185"/>
          </a:xfrm>
          <a:prstGeom prst="rect">
            <a:avLst/>
          </a:prstGeom>
        </p:spPr>
      </p:pic>
    </p:spTree>
  </p:cSld>
  <p:clrMapOvr>
    <a:masterClrMapping/>
  </p:clrMapOvr>
  <p:transition advTm="8561"/>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27"/>
          <p:cNvSpPr txBox="true"/>
          <p:nvPr/>
        </p:nvSpPr>
        <p:spPr>
          <a:xfrm>
            <a:off x="1012825" y="176213"/>
            <a:ext cx="4017645" cy="553085"/>
          </a:xfrm>
          <a:prstGeom prst="rect">
            <a:avLst/>
          </a:prstGeom>
          <a:noFill/>
          <a:ln w="9525">
            <a:noFill/>
          </a:ln>
        </p:spPr>
        <p:txBody>
          <a:bodyPr wrap="none" anchor="t">
            <a:spAutoFit/>
          </a:bodyPr>
          <a:lstStyle/>
          <a:p>
            <a:r>
              <a:rPr lang="en-US" altLang="zh-CN" sz="3000" b="1" dirty="0">
                <a:solidFill>
                  <a:schemeClr val="accent1"/>
                </a:solidFill>
                <a:latin typeface="SimSun" panose="02010600030101010101" pitchFamily="2" charset="-122"/>
                <a:ea typeface="SimSun" panose="02010600030101010101" pitchFamily="2" charset="-122"/>
                <a:cs typeface="SimSun" panose="02010600030101010101" pitchFamily="2" charset="-122"/>
              </a:rPr>
              <a:t>2.1 DL编译器总体结构</a:t>
            </a:r>
            <a:endParaRPr lang="en-US" altLang="zh-CN" sz="3000" b="1" dirty="0">
              <a:solidFill>
                <a:schemeClr val="accent1"/>
              </a:solidFill>
              <a:latin typeface="SimSun" panose="02010600030101010101" pitchFamily="2" charset="-122"/>
              <a:ea typeface="SimSun" panose="02010600030101010101" pitchFamily="2" charset="-122"/>
              <a:cs typeface="SimSun" panose="02010600030101010101" pitchFamily="2" charset="-122"/>
            </a:endParaRPr>
          </a:p>
        </p:txBody>
      </p:sp>
      <p:sp>
        <p:nvSpPr>
          <p:cNvPr id="12291" name="Freeform 5"/>
          <p:cNvSpPr/>
          <p:nvPr/>
        </p:nvSpPr>
        <p:spPr>
          <a:xfrm>
            <a:off x="427038" y="220663"/>
            <a:ext cx="474662" cy="560387"/>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lstStyle/>
          <a:p>
            <a:endParaRPr lang="zh-CN" altLang="en-US"/>
          </a:p>
        </p:txBody>
      </p:sp>
      <p:pic>
        <p:nvPicPr>
          <p:cNvPr id="2" name="Picture 1"/>
          <p:cNvPicPr>
            <a:picLocks noChangeAspect="true"/>
          </p:cNvPicPr>
          <p:nvPr/>
        </p:nvPicPr>
        <p:blipFill>
          <a:blip r:embed="rId1"/>
          <a:stretch>
            <a:fillRect/>
          </a:stretch>
        </p:blipFill>
        <p:spPr>
          <a:xfrm>
            <a:off x="427355" y="1053465"/>
            <a:ext cx="6845300" cy="5006340"/>
          </a:xfrm>
          <a:prstGeom prst="rect">
            <a:avLst/>
          </a:prstGeom>
        </p:spPr>
      </p:pic>
      <p:sp>
        <p:nvSpPr>
          <p:cNvPr id="3" name="Text Box 2"/>
          <p:cNvSpPr txBox="true"/>
          <p:nvPr/>
        </p:nvSpPr>
        <p:spPr>
          <a:xfrm>
            <a:off x="7677150" y="1053465"/>
            <a:ext cx="4068445" cy="4246245"/>
          </a:xfrm>
          <a:prstGeom prst="rect">
            <a:avLst/>
          </a:prstGeom>
          <a:noFill/>
        </p:spPr>
        <p:txBody>
          <a:bodyPr wrap="square" rtlCol="0">
            <a:spAutoFit/>
          </a:bodyPr>
          <a:p>
            <a:r>
              <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rPr>
              <a:t>1. </a:t>
            </a:r>
            <a:r>
              <a:rPr lang="en-US" altLang="en-US">
                <a:solidFill>
                  <a:schemeClr val="accent1"/>
                </a:solidFill>
                <a:latin typeface="Times New Roman" panose="02020603050405020304" charset="0"/>
                <a:ea typeface="SimSun" panose="02010600030101010101" pitchFamily="2" charset="-122"/>
                <a:cs typeface="Times New Roman" panose="02020603050405020304" charset="0"/>
              </a:rPr>
              <a:t>Frontend</a:t>
            </a:r>
            <a:endPar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endParaRPr>
          </a:p>
          <a:p>
            <a:r>
              <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rPr>
              <a:t>前端负责把不同深度学习框架的模型结构转化为统一的计算图表示，</a:t>
            </a:r>
            <a:r>
              <a:rPr lang="en-US" altLang="en-US">
                <a:solidFill>
                  <a:schemeClr val="accent1"/>
                </a:solidFill>
                <a:latin typeface="Times New Roman" panose="02020603050405020304" charset="0"/>
                <a:ea typeface="SimSun" panose="02010600030101010101" pitchFamily="2" charset="-122"/>
                <a:cs typeface="Times New Roman" panose="02020603050405020304" charset="0"/>
              </a:rPr>
              <a:t>high-level IR</a:t>
            </a:r>
            <a:r>
              <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rPr>
              <a:t>。</a:t>
            </a:r>
            <a:endPar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endParaRPr>
          </a:p>
          <a:p>
            <a:r>
              <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rPr>
              <a:t>2. </a:t>
            </a:r>
            <a:r>
              <a:rPr lang="en-US" altLang="en-US">
                <a:solidFill>
                  <a:schemeClr val="accent1"/>
                </a:solidFill>
                <a:latin typeface="Times New Roman" panose="02020603050405020304" charset="0"/>
                <a:ea typeface="SimSun" panose="02010600030101010101" pitchFamily="2" charset="-122"/>
                <a:cs typeface="Times New Roman" panose="02020603050405020304" charset="0"/>
              </a:rPr>
              <a:t>High-Level IR</a:t>
            </a:r>
            <a:endPar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endParaRPr>
          </a:p>
          <a:p>
            <a:r>
              <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rPr>
              <a:t>高层次的中间表示，与具体硬件无关，可以实现一些高层次的模型优化，如计算图重写和算子融合等。</a:t>
            </a:r>
            <a:endPar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endParaRPr>
          </a:p>
          <a:p>
            <a:r>
              <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rPr>
              <a:t>3. </a:t>
            </a:r>
            <a:r>
              <a:rPr lang="en-US" altLang="en-US">
                <a:solidFill>
                  <a:schemeClr val="accent1"/>
                </a:solidFill>
                <a:latin typeface="Times New Roman" panose="02020603050405020304" charset="0"/>
                <a:ea typeface="SimSun" panose="02010600030101010101" pitchFamily="2" charset="-122"/>
                <a:cs typeface="Times New Roman" panose="02020603050405020304" charset="0"/>
              </a:rPr>
              <a:t>Backend</a:t>
            </a:r>
            <a:endPar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endParaRPr>
          </a:p>
          <a:p>
            <a:r>
              <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rPr>
              <a:t>把</a:t>
            </a:r>
            <a:r>
              <a:rPr lang="en-US" altLang="en-US">
                <a:solidFill>
                  <a:schemeClr val="accent1"/>
                </a:solidFill>
                <a:latin typeface="Times New Roman" panose="02020603050405020304" charset="0"/>
                <a:ea typeface="SimSun" panose="02010600030101010101" pitchFamily="2" charset="-122"/>
                <a:cs typeface="Times New Roman" panose="02020603050405020304" charset="0"/>
              </a:rPr>
              <a:t>high-level IR</a:t>
            </a:r>
            <a:r>
              <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rPr>
              <a:t>转换为</a:t>
            </a:r>
            <a:r>
              <a:rPr lang="en-US" altLang="en-US">
                <a:solidFill>
                  <a:schemeClr val="accent1"/>
                </a:solidFill>
                <a:latin typeface="Times New Roman" panose="02020603050405020304" charset="0"/>
                <a:ea typeface="SimSun" panose="02010600030101010101" pitchFamily="2" charset="-122"/>
                <a:cs typeface="Times New Roman" panose="02020603050405020304" charset="0"/>
              </a:rPr>
              <a:t>low-level IR</a:t>
            </a:r>
            <a:r>
              <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rPr>
              <a:t>，同时进行硬件相关的优化，如内存分配，并行计算，循环优化等。</a:t>
            </a:r>
            <a:endPar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endParaRPr>
          </a:p>
          <a:p>
            <a:r>
              <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rPr>
              <a:t>4. </a:t>
            </a:r>
            <a:r>
              <a:rPr lang="en-US" altLang="en-US">
                <a:solidFill>
                  <a:schemeClr val="accent1"/>
                </a:solidFill>
                <a:latin typeface="Times New Roman" panose="02020603050405020304" charset="0"/>
                <a:ea typeface="SimSun" panose="02010600030101010101" pitchFamily="2" charset="-122"/>
                <a:cs typeface="Times New Roman" panose="02020603050405020304" charset="0"/>
              </a:rPr>
              <a:t>Low-Level IR</a:t>
            </a:r>
            <a:endParaRPr lang="en-US" altLang="en-US">
              <a:solidFill>
                <a:schemeClr val="accent1"/>
              </a:solidFill>
              <a:latin typeface="Times New Roman" panose="02020603050405020304" charset="0"/>
              <a:ea typeface="SimSun" panose="02010600030101010101" pitchFamily="2" charset="-122"/>
              <a:cs typeface="Times New Roman" panose="02020603050405020304" charset="0"/>
            </a:endParaRPr>
          </a:p>
          <a:p>
            <a:r>
              <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rPr>
              <a:t>通过代码生成，得到具体硬件相关的可执行代码。</a:t>
            </a:r>
            <a:endParaRPr lang="en-US" altLang="en-US">
              <a:solidFill>
                <a:schemeClr val="accent1"/>
              </a:solidFill>
              <a:latin typeface="SimSun" panose="02010600030101010101" pitchFamily="2" charset="-122"/>
              <a:ea typeface="SimSun" panose="02010600030101010101" pitchFamily="2" charset="-122"/>
              <a:cs typeface="SimSun" panose="02010600030101010101" pitchFamily="2" charset="-122"/>
            </a:endParaRPr>
          </a:p>
        </p:txBody>
      </p:sp>
    </p:spTree>
  </p:cSld>
  <p:clrMapOvr>
    <a:masterClrMapping/>
  </p:clrMapOvr>
  <p:transition spd="slow" advTm="3804"/>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TextBox 27"/>
          <p:cNvSpPr txBox="true"/>
          <p:nvPr/>
        </p:nvSpPr>
        <p:spPr>
          <a:xfrm>
            <a:off x="1012825" y="176213"/>
            <a:ext cx="1529715" cy="553085"/>
          </a:xfrm>
          <a:prstGeom prst="rect">
            <a:avLst/>
          </a:prstGeom>
          <a:noFill/>
          <a:ln w="9525">
            <a:noFill/>
          </a:ln>
        </p:spPr>
        <p:txBody>
          <a:bodyPr wrap="none" anchor="t">
            <a:spAutoFit/>
          </a:bodyPr>
          <a:p>
            <a:r>
              <a:rPr lang="en-US" altLang="zh-CN" sz="3000" b="1" dirty="0">
                <a:solidFill>
                  <a:schemeClr val="accent1"/>
                </a:solidFill>
                <a:latin typeface="SimSun" panose="02010600030101010101" pitchFamily="2" charset="-122"/>
                <a:ea typeface="SimSun" panose="02010600030101010101" pitchFamily="2" charset="-122"/>
              </a:rPr>
              <a:t>2.</a:t>
            </a:r>
            <a:r>
              <a:rPr lang="en-US" altLang="en-US" sz="3000" b="1" dirty="0">
                <a:solidFill>
                  <a:schemeClr val="accent1"/>
                </a:solidFill>
                <a:latin typeface="SimSun" panose="02010600030101010101" pitchFamily="2" charset="-122"/>
                <a:ea typeface="SimSun" panose="02010600030101010101" pitchFamily="2" charset="-122"/>
              </a:rPr>
              <a:t>2</a:t>
            </a:r>
            <a:r>
              <a:rPr lang="en-US" altLang="zh-CN" sz="3000" b="1" dirty="0">
                <a:solidFill>
                  <a:schemeClr val="accent1"/>
                </a:solidFill>
                <a:latin typeface="SimSun" panose="02010600030101010101" pitchFamily="2" charset="-122"/>
                <a:ea typeface="SimSun" panose="02010600030101010101" pitchFamily="2" charset="-122"/>
              </a:rPr>
              <a:t> </a:t>
            </a:r>
            <a:r>
              <a:rPr lang="en-US" altLang="en-US" sz="3000" b="1" dirty="0">
                <a:solidFill>
                  <a:schemeClr val="accent1"/>
                </a:solidFill>
                <a:latin typeface="SimSun" panose="02010600030101010101" pitchFamily="2" charset="-122"/>
                <a:ea typeface="SimSun" panose="02010600030101010101" pitchFamily="2" charset="-122"/>
              </a:rPr>
              <a:t>TVM</a:t>
            </a:r>
            <a:endParaRPr lang="en-US" altLang="en-US" sz="3000" b="1" dirty="0">
              <a:solidFill>
                <a:schemeClr val="accent1"/>
              </a:solidFill>
              <a:latin typeface="SimSun" panose="02010600030101010101" pitchFamily="2" charset="-122"/>
              <a:ea typeface="SimSun" panose="02010600030101010101" pitchFamily="2" charset="-122"/>
            </a:endParaRPr>
          </a:p>
        </p:txBody>
      </p:sp>
      <p:sp>
        <p:nvSpPr>
          <p:cNvPr id="12291" name="Freeform 5"/>
          <p:cNvSpPr/>
          <p:nvPr/>
        </p:nvSpPr>
        <p:spPr>
          <a:xfrm>
            <a:off x="427038" y="220663"/>
            <a:ext cx="474662" cy="560387"/>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Lst>
            <a:rect l="0" t="0" r="0" b="0"/>
            <a:pathLst>
              <a:path w="574" h="681">
                <a:moveTo>
                  <a:pt x="120" y="441"/>
                </a:moveTo>
                <a:cubicBezTo>
                  <a:pt x="153" y="441"/>
                  <a:pt x="183" y="454"/>
                  <a:pt x="205" y="476"/>
                </a:cubicBezTo>
                <a:lnTo>
                  <a:pt x="389" y="329"/>
                </a:lnTo>
                <a:cubicBezTo>
                  <a:pt x="383" y="317"/>
                  <a:pt x="380" y="303"/>
                  <a:pt x="380" y="289"/>
                </a:cubicBezTo>
                <a:cubicBezTo>
                  <a:pt x="380" y="271"/>
                  <a:pt x="384" y="255"/>
                  <a:pt x="392" y="241"/>
                </a:cubicBezTo>
                <a:lnTo>
                  <a:pt x="270" y="138"/>
                </a:lnTo>
                <a:cubicBezTo>
                  <a:pt x="256" y="151"/>
                  <a:pt x="237" y="159"/>
                  <a:pt x="217" y="159"/>
                </a:cubicBezTo>
                <a:cubicBezTo>
                  <a:pt x="173" y="159"/>
                  <a:pt x="137" y="123"/>
                  <a:pt x="137" y="79"/>
                </a:cubicBezTo>
                <a:cubicBezTo>
                  <a:pt x="137" y="36"/>
                  <a:pt x="173" y="0"/>
                  <a:pt x="217" y="0"/>
                </a:cubicBezTo>
                <a:cubicBezTo>
                  <a:pt x="260" y="0"/>
                  <a:pt x="296" y="36"/>
                  <a:pt x="296" y="79"/>
                </a:cubicBezTo>
                <a:cubicBezTo>
                  <a:pt x="296" y="91"/>
                  <a:pt x="293" y="103"/>
                  <a:pt x="289" y="113"/>
                </a:cubicBezTo>
                <a:lnTo>
                  <a:pt x="412" y="217"/>
                </a:lnTo>
                <a:cubicBezTo>
                  <a:pt x="429" y="201"/>
                  <a:pt x="452" y="192"/>
                  <a:pt x="477" y="192"/>
                </a:cubicBezTo>
                <a:cubicBezTo>
                  <a:pt x="530" y="192"/>
                  <a:pt x="574" y="235"/>
                  <a:pt x="574" y="289"/>
                </a:cubicBezTo>
                <a:cubicBezTo>
                  <a:pt x="574" y="342"/>
                  <a:pt x="530" y="386"/>
                  <a:pt x="477" y="386"/>
                </a:cubicBezTo>
                <a:cubicBezTo>
                  <a:pt x="449" y="386"/>
                  <a:pt x="424" y="374"/>
                  <a:pt x="406" y="355"/>
                </a:cubicBezTo>
                <a:lnTo>
                  <a:pt x="224" y="501"/>
                </a:lnTo>
                <a:cubicBezTo>
                  <a:pt x="234" y="518"/>
                  <a:pt x="240" y="539"/>
                  <a:pt x="240" y="561"/>
                </a:cubicBezTo>
                <a:cubicBezTo>
                  <a:pt x="240" y="627"/>
                  <a:pt x="186" y="681"/>
                  <a:pt x="120" y="681"/>
                </a:cubicBezTo>
                <a:cubicBezTo>
                  <a:pt x="54" y="681"/>
                  <a:pt x="0" y="627"/>
                  <a:pt x="0" y="561"/>
                </a:cubicBezTo>
                <a:cubicBezTo>
                  <a:pt x="0" y="495"/>
                  <a:pt x="54" y="441"/>
                  <a:pt x="120" y="441"/>
                </a:cubicBezTo>
                <a:close/>
              </a:path>
            </a:pathLst>
          </a:custGeom>
          <a:solidFill>
            <a:srgbClr val="113E6A"/>
          </a:solidFill>
          <a:ln w="9525">
            <a:noFill/>
          </a:ln>
        </p:spPr>
        <p:txBody>
          <a:bodyPr/>
          <a:p>
            <a:endParaRPr lang="zh-CN" altLang="en-US"/>
          </a:p>
        </p:txBody>
      </p:sp>
      <p:pic>
        <p:nvPicPr>
          <p:cNvPr id="4" name="Picture 3"/>
          <p:cNvPicPr>
            <a:picLocks noChangeAspect="true"/>
          </p:cNvPicPr>
          <p:nvPr/>
        </p:nvPicPr>
        <p:blipFill>
          <a:blip r:embed="rId1"/>
          <a:stretch>
            <a:fillRect/>
          </a:stretch>
        </p:blipFill>
        <p:spPr>
          <a:xfrm>
            <a:off x="427355" y="913130"/>
            <a:ext cx="5205730" cy="5177155"/>
          </a:xfrm>
          <a:prstGeom prst="rect">
            <a:avLst/>
          </a:prstGeom>
        </p:spPr>
      </p:pic>
      <p:sp>
        <p:nvSpPr>
          <p:cNvPr id="5" name="Text Box 4"/>
          <p:cNvSpPr txBox="true"/>
          <p:nvPr/>
        </p:nvSpPr>
        <p:spPr>
          <a:xfrm>
            <a:off x="6497955" y="889635"/>
            <a:ext cx="4640580" cy="3138170"/>
          </a:xfrm>
          <a:prstGeom prst="rect">
            <a:avLst/>
          </a:prstGeom>
          <a:noFill/>
        </p:spPr>
        <p:txBody>
          <a:bodyPr wrap="square" rtlCol="0">
            <a:spAutoFit/>
          </a:bodyPr>
          <a:p>
            <a:r>
              <a:rPr lang="en-US" altLang="zh-CN" dirty="0">
                <a:solidFill>
                  <a:srgbClr val="000000"/>
                </a:solidFill>
                <a:latin typeface="Times New Roman" panose="02020603050405020304" charset="0"/>
                <a:ea typeface="微软雅黑"/>
                <a:cs typeface="Times New Roman" panose="02020603050405020304" charset="0"/>
                <a:sym typeface="Lato Light" panose="020F0402020204030203" charset="0"/>
              </a:rPr>
              <a:t>TVM</a:t>
            </a:r>
            <a:r>
              <a:rPr lang="zh-CN" altLang="en-US" dirty="0">
                <a:solidFill>
                  <a:srgbClr val="000000"/>
                </a:solidFill>
                <a:latin typeface="SimSun" panose="02010600030101010101" pitchFamily="2" charset="-122"/>
                <a:ea typeface="SimSun" panose="02010600030101010101" pitchFamily="2" charset="-122"/>
                <a:cs typeface="Lato Light" panose="020F0402020204030203" charset="0"/>
                <a:sym typeface="Lato Light" panose="020F0402020204030203" charset="0"/>
              </a:rPr>
              <a:t>是一个用于</a:t>
            </a:r>
            <a:r>
              <a:rPr lang="en-US" altLang="zh-CN" dirty="0">
                <a:solidFill>
                  <a:srgbClr val="000000"/>
                </a:solidFill>
                <a:latin typeface="Times New Roman" panose="02020603050405020304" charset="0"/>
                <a:ea typeface="微软雅黑"/>
                <a:cs typeface="Times New Roman" panose="02020603050405020304" charset="0"/>
                <a:sym typeface="Lato Light" panose="020F0402020204030203" charset="0"/>
              </a:rPr>
              <a:t>CPU(central processing unit)</a:t>
            </a:r>
            <a:r>
              <a:rPr lang="zh-CN" altLang="en-US" dirty="0">
                <a:solidFill>
                  <a:srgbClr val="000000"/>
                </a:solidFill>
                <a:latin typeface="Times New Roman" panose="02020603050405020304" charset="0"/>
                <a:ea typeface="微软雅黑"/>
                <a:cs typeface="Times New Roman" panose="02020603050405020304" charset="0"/>
                <a:sym typeface="Lato Light" panose="020F0402020204030203" charset="0"/>
              </a:rPr>
              <a:t>，</a:t>
            </a:r>
            <a:r>
              <a:rPr lang="en-US" altLang="zh-CN" dirty="0">
                <a:solidFill>
                  <a:srgbClr val="000000"/>
                </a:solidFill>
                <a:latin typeface="Times New Roman" panose="02020603050405020304" charset="0"/>
                <a:ea typeface="微软雅黑"/>
                <a:cs typeface="Times New Roman" panose="02020603050405020304" charset="0"/>
                <a:sym typeface="Lato Light" panose="020F0402020204030203" charset="0"/>
              </a:rPr>
              <a:t>GPU(Graphics Processing Unit)</a:t>
            </a:r>
            <a:r>
              <a:rPr lang="zh-CN" altLang="en-US" dirty="0">
                <a:solidFill>
                  <a:srgbClr val="000000"/>
                </a:solidFill>
                <a:latin typeface="SimSun" panose="02010600030101010101" pitchFamily="2" charset="-122"/>
                <a:ea typeface="SimSun" panose="02010600030101010101" pitchFamily="2" charset="-122"/>
                <a:cs typeface="Lato Light" panose="020F0402020204030203" charset="0"/>
                <a:sym typeface="Lato Light" panose="020F0402020204030203" charset="0"/>
              </a:rPr>
              <a:t>和专用加速器的开放式深度学习编译器堆栈。它旨在缩小以生</a:t>
            </a:r>
            <a:r>
              <a:rPr lang="zh-CN" altLang="en-US" dirty="0">
                <a:solidFill>
                  <a:srgbClr val="000000"/>
                </a:solidFill>
                <a:latin typeface="微软雅黑"/>
                <a:ea typeface="微软雅黑"/>
                <a:cs typeface="Lato Light" panose="020F0402020204030203" charset="0"/>
                <a:sym typeface="Lato Light" panose="020F0402020204030203" charset="0"/>
              </a:rPr>
              <a:t>产力为重点的深度学习框架与面向性能或效率的硬件后端之间的差距。</a:t>
            </a:r>
            <a:r>
              <a:rPr lang="en-US" altLang="zh-CN" dirty="0">
                <a:solidFill>
                  <a:srgbClr val="000000"/>
                </a:solidFill>
                <a:latin typeface="Times New Roman" panose="02020603050405020304" charset="0"/>
                <a:ea typeface="微软雅黑"/>
                <a:cs typeface="Times New Roman" panose="02020603050405020304" charset="0"/>
                <a:sym typeface="Lato Light" panose="020F0402020204030203" charset="0"/>
              </a:rPr>
              <a:t>TVM</a:t>
            </a:r>
            <a:r>
              <a:rPr lang="zh-CN" altLang="en-US" dirty="0">
                <a:solidFill>
                  <a:srgbClr val="000000"/>
                </a:solidFill>
                <a:latin typeface="SimSun" panose="02010600030101010101" pitchFamily="2" charset="-122"/>
                <a:ea typeface="SimSun" panose="02010600030101010101" pitchFamily="2" charset="-122"/>
                <a:cs typeface="Lato Light" panose="020F0402020204030203" charset="0"/>
                <a:sym typeface="Lato Light" panose="020F0402020204030203" charset="0"/>
              </a:rPr>
              <a:t>支持主流的深度学习前端框架，包括</a:t>
            </a:r>
            <a:r>
              <a:rPr lang="en-US" altLang="zh-CN" dirty="0">
                <a:solidFill>
                  <a:srgbClr val="000000"/>
                </a:solidFill>
                <a:latin typeface="Times New Roman" panose="02020603050405020304" charset="0"/>
                <a:ea typeface="微软雅黑"/>
                <a:cs typeface="Times New Roman" panose="02020603050405020304" charset="0"/>
                <a:sym typeface="Lato Light" panose="020F0402020204030203" charset="0"/>
              </a:rPr>
              <a:t>TensorFlow, </a:t>
            </a:r>
            <a:r>
              <a:rPr lang="en-US" altLang="zh-CN" dirty="0" err="1">
                <a:solidFill>
                  <a:srgbClr val="000000"/>
                </a:solidFill>
                <a:latin typeface="Times New Roman" panose="02020603050405020304" charset="0"/>
                <a:ea typeface="微软雅黑"/>
                <a:cs typeface="Times New Roman" panose="02020603050405020304" charset="0"/>
                <a:sym typeface="Lato Light" panose="020F0402020204030203" charset="0"/>
              </a:rPr>
              <a:t>MXNet</a:t>
            </a:r>
            <a:r>
              <a:rPr lang="en-US" altLang="zh-CN" dirty="0">
                <a:solidFill>
                  <a:srgbClr val="000000"/>
                </a:solidFill>
                <a:latin typeface="Times New Roman" panose="02020603050405020304" charset="0"/>
                <a:ea typeface="微软雅黑"/>
                <a:cs typeface="Times New Roman" panose="02020603050405020304" charset="0"/>
                <a:sym typeface="Lato Light" panose="020F0402020204030203" charset="0"/>
              </a:rPr>
              <a:t>, </a:t>
            </a:r>
            <a:r>
              <a:rPr lang="en-US" altLang="zh-CN" dirty="0" err="1">
                <a:solidFill>
                  <a:srgbClr val="000000"/>
                </a:solidFill>
                <a:latin typeface="Times New Roman" panose="02020603050405020304" charset="0"/>
                <a:ea typeface="微软雅黑"/>
                <a:cs typeface="Times New Roman" panose="02020603050405020304" charset="0"/>
                <a:sym typeface="Lato Light" panose="020F0402020204030203" charset="0"/>
              </a:rPr>
              <a:t>PyTorch</a:t>
            </a:r>
            <a:r>
              <a:rPr lang="en-US" altLang="zh-CN" dirty="0">
                <a:solidFill>
                  <a:srgbClr val="000000"/>
                </a:solidFill>
                <a:latin typeface="Times New Roman" panose="02020603050405020304" charset="0"/>
                <a:ea typeface="微软雅黑"/>
                <a:cs typeface="Times New Roman" panose="02020603050405020304" charset="0"/>
                <a:sym typeface="Lato Light" panose="020F0402020204030203" charset="0"/>
              </a:rPr>
              <a:t>, </a:t>
            </a:r>
            <a:r>
              <a:rPr lang="en-US" altLang="zh-CN" dirty="0" err="1">
                <a:solidFill>
                  <a:srgbClr val="000000"/>
                </a:solidFill>
                <a:latin typeface="Times New Roman" panose="02020603050405020304" charset="0"/>
                <a:ea typeface="微软雅黑"/>
                <a:cs typeface="Times New Roman" panose="02020603050405020304" charset="0"/>
                <a:sym typeface="Lato Light" panose="020F0402020204030203" charset="0"/>
              </a:rPr>
              <a:t>Keras</a:t>
            </a:r>
            <a:r>
              <a:rPr lang="en-US" altLang="zh-CN" dirty="0">
                <a:solidFill>
                  <a:srgbClr val="000000"/>
                </a:solidFill>
                <a:latin typeface="Times New Roman" panose="02020603050405020304" charset="0"/>
                <a:ea typeface="微软雅黑"/>
                <a:cs typeface="Times New Roman" panose="02020603050405020304" charset="0"/>
                <a:sym typeface="Lato Light" panose="020F0402020204030203" charset="0"/>
              </a:rPr>
              <a:t>, CNTK</a:t>
            </a:r>
            <a:r>
              <a:rPr lang="zh-CN" altLang="en-US" dirty="0">
                <a:solidFill>
                  <a:srgbClr val="000000"/>
                </a:solidFill>
                <a:latin typeface="Times New Roman" panose="02020603050405020304" charset="0"/>
                <a:ea typeface="微软雅黑"/>
                <a:cs typeface="Times New Roman" panose="02020603050405020304" charset="0"/>
                <a:sym typeface="Lato Light" panose="020F0402020204030203" charset="0"/>
              </a:rPr>
              <a:t>；</a:t>
            </a:r>
            <a:r>
              <a:rPr lang="zh-CN" altLang="en-US" dirty="0">
                <a:solidFill>
                  <a:srgbClr val="000000"/>
                </a:solidFill>
                <a:latin typeface="SimSun" panose="02010600030101010101" pitchFamily="2" charset="-122"/>
                <a:ea typeface="SimSun" panose="02010600030101010101" pitchFamily="2" charset="-122"/>
                <a:cs typeface="Lato Light" panose="020F0402020204030203" charset="0"/>
                <a:sym typeface="Lato Light" panose="020F0402020204030203" charset="0"/>
              </a:rPr>
              <a:t>同时能够部署到宽泛的硬件后端，包</a:t>
            </a:r>
            <a:r>
              <a:rPr lang="zh-CN" altLang="en-US" dirty="0">
                <a:solidFill>
                  <a:srgbClr val="000000"/>
                </a:solidFill>
                <a:latin typeface="微软雅黑"/>
                <a:ea typeface="微软雅黑"/>
                <a:cs typeface="Lato Light" panose="020F0402020204030203" charset="0"/>
                <a:sym typeface="Lato Light" panose="020F0402020204030203" charset="0"/>
              </a:rPr>
              <a:t>括</a:t>
            </a:r>
            <a:r>
              <a:rPr lang="en-US" altLang="zh-CN" dirty="0">
                <a:solidFill>
                  <a:srgbClr val="000000"/>
                </a:solidFill>
                <a:latin typeface="Times New Roman" panose="02020603050405020304" charset="0"/>
                <a:ea typeface="微软雅黑"/>
                <a:cs typeface="Times New Roman" panose="02020603050405020304" charset="0"/>
                <a:sym typeface="Lato Light" panose="020F0402020204030203" charset="0"/>
              </a:rPr>
              <a:t>CPUs, server GPUs, mobile GPUs, and FPGA-based accelerators</a:t>
            </a:r>
            <a:r>
              <a:rPr lang="zh-CN" altLang="en-US" dirty="0">
                <a:solidFill>
                  <a:srgbClr val="000000"/>
                </a:solidFill>
                <a:latin typeface="微软雅黑"/>
                <a:ea typeface="微软雅黑"/>
                <a:cs typeface="Lato Light" panose="020F0402020204030203" charset="0"/>
                <a:sym typeface="Lato Light" panose="020F0402020204030203" charset="0"/>
              </a:rPr>
              <a:t>。</a:t>
            </a:r>
            <a:endParaRPr lang="en-US" b="0" dirty="0">
              <a:solidFill>
                <a:srgbClr val="000000"/>
              </a:solidFill>
              <a:latin typeface="微软雅黑"/>
              <a:ea typeface="微软雅黑"/>
              <a:cs typeface="Lato Light" panose="020F0402020204030203" charset="0"/>
              <a:sym typeface="Lato Light" panose="020F0402020204030203" charset="0"/>
            </a:endParaRPr>
          </a:p>
          <a:p>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
  <a:themeElements>
    <a:clrScheme name="">
      <a:dk1>
        <a:srgbClr val="004C54"/>
      </a:dk1>
      <a:lt1>
        <a:srgbClr val="009EB0"/>
      </a:lt1>
      <a:dk2>
        <a:srgbClr val="DDDDDD"/>
      </a:dk2>
      <a:lt2>
        <a:srgbClr val="808080"/>
      </a:lt2>
      <a:accent1>
        <a:srgbClr val="292929"/>
      </a:accent1>
      <a:accent2>
        <a:srgbClr val="FFFFFF"/>
      </a:accent2>
      <a:accent3>
        <a:srgbClr val="AACCD4"/>
      </a:accent3>
      <a:accent4>
        <a:srgbClr val="004046"/>
      </a:accent4>
      <a:accent5>
        <a:srgbClr val="ACACAC"/>
      </a:accent5>
      <a:accent6>
        <a:srgbClr val="E7E7E7"/>
      </a:accent6>
      <a:hlink>
        <a:srgbClr val="B3B3B3"/>
      </a:hlink>
      <a:folHlink>
        <a:srgbClr val="404040"/>
      </a:folHlink>
    </a:clrScheme>
    <a:fontScheme name="2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false" compatLnSpc="true"/>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false" compatLnSpc="true"/>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
  <a:themeElements>
    <a:clrScheme name="">
      <a:dk1>
        <a:srgbClr val="004C54"/>
      </a:dk1>
      <a:lt1>
        <a:srgbClr val="009EB0"/>
      </a:lt1>
      <a:dk2>
        <a:srgbClr val="DDDDDD"/>
      </a:dk2>
      <a:lt2>
        <a:srgbClr val="808080"/>
      </a:lt2>
      <a:accent1>
        <a:srgbClr val="292929"/>
      </a:accent1>
      <a:accent2>
        <a:srgbClr val="FFFFFF"/>
      </a:accent2>
      <a:accent3>
        <a:srgbClr val="AACCD4"/>
      </a:accent3>
      <a:accent4>
        <a:srgbClr val="004046"/>
      </a:accent4>
      <a:accent5>
        <a:srgbClr val="ACACAC"/>
      </a:accent5>
      <a:accent6>
        <a:srgbClr val="E7E7E7"/>
      </a:accent6>
      <a:hlink>
        <a:srgbClr val="B3B3B3"/>
      </a:hlink>
      <a:folHlink>
        <a:srgbClr val="404040"/>
      </a:folHlink>
    </a:clrScheme>
    <a:fontScheme name="3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false" compatLnSpc="true"/>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false" compatLnSpc="true"/>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3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1501</Words>
  <Application>WPS Presentation</Application>
  <PresentationFormat>自定义</PresentationFormat>
  <Paragraphs>207</Paragraphs>
  <Slides>17</Slides>
  <Notes>2</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17</vt:i4>
      </vt:variant>
    </vt:vector>
  </HeadingPairs>
  <TitlesOfParts>
    <vt:vector size="32" baseType="lpstr">
      <vt:lpstr>Arial</vt:lpstr>
      <vt:lpstr>SimSun</vt:lpstr>
      <vt:lpstr>Wingdings</vt:lpstr>
      <vt:lpstr>宋体</vt:lpstr>
      <vt:lpstr>微软雅黑</vt:lpstr>
      <vt:lpstr>仿宋_GB2312</vt:lpstr>
      <vt:lpstr>Calibri</vt:lpstr>
      <vt:lpstr>Trebuchet MS</vt:lpstr>
      <vt:lpstr>Times New Roman</vt:lpstr>
      <vt:lpstr>微软雅黑</vt:lpstr>
      <vt:lpstr>Lato Light</vt:lpstr>
      <vt:lpstr>Arial Unicode MS</vt:lpstr>
      <vt:lpstr>Standard Symbols PS</vt:lpstr>
      <vt:lpstr>1</vt:lpstr>
      <vt:lpstr>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zhite</dc:creator>
  <dc:description>1</dc:description>
  <dc:subject>1</dc:subject>
  <cp:lastModifiedBy>shuo</cp:lastModifiedBy>
  <cp:revision>17</cp:revision>
  <dcterms:created xsi:type="dcterms:W3CDTF">2021-03-05T16:09:51Z</dcterms:created>
  <dcterms:modified xsi:type="dcterms:W3CDTF">2021-03-05T16:09:51Z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ies>
</file>